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4" r:id="rId4"/>
    <p:sldId id="274" r:id="rId5"/>
    <p:sldId id="291" r:id="rId6"/>
    <p:sldId id="259" r:id="rId7"/>
    <p:sldId id="271" r:id="rId8"/>
    <p:sldId id="263" r:id="rId9"/>
    <p:sldId id="269" r:id="rId10"/>
    <p:sldId id="273" r:id="rId11"/>
    <p:sldId id="293" r:id="rId12"/>
    <p:sldId id="262" r:id="rId13"/>
    <p:sldId id="264" r:id="rId14"/>
    <p:sldId id="285" r:id="rId15"/>
    <p:sldId id="279" r:id="rId16"/>
    <p:sldId id="270" r:id="rId17"/>
    <p:sldId id="299" r:id="rId18"/>
    <p:sldId id="298" r:id="rId19"/>
    <p:sldId id="294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ACHOWSKI Pauline" initials="D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36F"/>
    <a:srgbClr val="F79443"/>
    <a:srgbClr val="CC99FF"/>
    <a:srgbClr val="FF4B4F"/>
    <a:srgbClr val="FF7C80"/>
    <a:srgbClr val="C081FF"/>
    <a:srgbClr val="37AEFF"/>
    <a:srgbClr val="0099FF"/>
    <a:srgbClr val="99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25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PARNET22\M&#201;TIERS\PRO\Direction%20Financi&#232;re\21%20-%20Tableaux%20de%20bord\21.3%20-%20Base%20de%20donn&#233;es%20PROPARCO%20dep%202003\Evolution%20activit&#233;%20PROPARCO%20sur%2010%20ans%20%20CLAUD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PARNET22\M&#201;TIERS\PRO\Direction%20Financi&#232;re\21%20-%20Tableaux%20de%20bord\21.3%20-%20Base%20de%20donn&#233;es%20PROPARCO%20dep%202003\Evolution%20activit&#233;%20PROPARCO%20sur%2010%20ans%20%20CLAU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35084914346212E-2"/>
          <c:y val="0.17926880810018275"/>
          <c:w val="0.29076625807865342"/>
          <c:h val="0.601336323143842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0</c:formatCode>
                <c:ptCount val="5"/>
                <c:pt idx="0">
                  <c:v>64.17</c:v>
                </c:pt>
                <c:pt idx="1">
                  <c:v>21.7</c:v>
                </c:pt>
                <c:pt idx="2">
                  <c:v>11.79</c:v>
                </c:pt>
                <c:pt idx="3">
                  <c:v>1.69</c:v>
                </c:pt>
                <c:pt idx="4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r"/>
      <c:layout>
        <c:manualLayout>
          <c:xMode val="edge"/>
          <c:yMode val="edge"/>
          <c:x val="0.36899956805637085"/>
          <c:y val="0"/>
          <c:w val="3.6908861697781938E-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L'activité de PROPARCO</a:t>
            </a:r>
          </a:p>
        </c:rich>
      </c:tx>
      <c:layout>
        <c:manualLayout>
          <c:xMode val="edge"/>
          <c:yMode val="edge"/>
          <c:x val="0.2684781154243237"/>
          <c:y val="1.763888888888888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147632080431751"/>
          <c:y val="9.5666912860057837E-2"/>
          <c:w val="0.84423100635910442"/>
          <c:h val="0.64648699569441848"/>
        </c:manualLayout>
      </c:layout>
      <c:lineChart>
        <c:grouping val="standard"/>
        <c:varyColors val="0"/>
        <c:ser>
          <c:idx val="2"/>
          <c:order val="0"/>
          <c:tx>
            <c:strRef>
              <c:f>'AUT SIGN DR'!$A$3</c:f>
              <c:strCache>
                <c:ptCount val="1"/>
                <c:pt idx="0">
                  <c:v>Autorisations nettes</c:v>
                </c:pt>
              </c:strCache>
            </c:strRef>
          </c:tx>
          <c:cat>
            <c:numRef>
              <c:f>'AUT SIGN DR'!$B$2:$M$2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'AUT SIGN DR'!$B$3:$M$3</c:f>
              <c:numCache>
                <c:formatCode>_-* #,##0\ _€_-;\-* #,##0\ _€_-;_-* "-"??\ _€_-;_-@_-</c:formatCode>
                <c:ptCount val="12"/>
                <c:pt idx="0">
                  <c:v>216.66158999999999</c:v>
                </c:pt>
                <c:pt idx="1">
                  <c:v>370.05103821209099</c:v>
                </c:pt>
                <c:pt idx="2">
                  <c:v>401.66420378366001</c:v>
                </c:pt>
                <c:pt idx="3">
                  <c:v>597.89152712999498</c:v>
                </c:pt>
                <c:pt idx="4">
                  <c:v>789.35468563828999</c:v>
                </c:pt>
                <c:pt idx="5">
                  <c:v>1058.92127684925</c:v>
                </c:pt>
                <c:pt idx="6">
                  <c:v>1059.1756337557699</c:v>
                </c:pt>
                <c:pt idx="7">
                  <c:v>922.87688608400902</c:v>
                </c:pt>
                <c:pt idx="8">
                  <c:v>1018.42372608953</c:v>
                </c:pt>
                <c:pt idx="9">
                  <c:v>1022.09746876367</c:v>
                </c:pt>
                <c:pt idx="10">
                  <c:v>1066.3399999999999</c:v>
                </c:pt>
                <c:pt idx="11">
                  <c:v>1053.69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'AUT SIGN DR'!$A$4</c:f>
              <c:strCache>
                <c:ptCount val="1"/>
                <c:pt idx="0">
                  <c:v>Signatures</c:v>
                </c:pt>
              </c:strCache>
            </c:strRef>
          </c:tx>
          <c:cat>
            <c:numRef>
              <c:f>'AUT SIGN DR'!$B$2:$M$2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'AUT SIGN DR'!$B$4:$M$4</c:f>
              <c:numCache>
                <c:formatCode>_-* #,##0\ _€_-;\-* #,##0\ _€_-;_-* "-"??\ _€_-;_-@_-</c:formatCode>
                <c:ptCount val="12"/>
                <c:pt idx="0">
                  <c:v>188.68816722968401</c:v>
                </c:pt>
                <c:pt idx="1">
                  <c:v>313.51120577070901</c:v>
                </c:pt>
                <c:pt idx="2">
                  <c:v>279.06683450838102</c:v>
                </c:pt>
                <c:pt idx="3">
                  <c:v>313.66692097338603</c:v>
                </c:pt>
                <c:pt idx="4">
                  <c:v>462.512620870582</c:v>
                </c:pt>
                <c:pt idx="5">
                  <c:v>872.71616286835194</c:v>
                </c:pt>
                <c:pt idx="6">
                  <c:v>896.00115955383797</c:v>
                </c:pt>
                <c:pt idx="7">
                  <c:v>845.99069842179995</c:v>
                </c:pt>
                <c:pt idx="8">
                  <c:v>728.59277033044805</c:v>
                </c:pt>
                <c:pt idx="9">
                  <c:v>841.43526224457105</c:v>
                </c:pt>
                <c:pt idx="10">
                  <c:v>1092.69</c:v>
                </c:pt>
                <c:pt idx="11">
                  <c:v>922.28499999999997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'AUT SIGN DR'!$A$5</c:f>
              <c:strCache>
                <c:ptCount val="1"/>
                <c:pt idx="0">
                  <c:v>Décaissements</c:v>
                </c:pt>
              </c:strCache>
            </c:strRef>
          </c:tx>
          <c:cat>
            <c:numRef>
              <c:f>'AUT SIGN DR'!$B$2:$M$2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'AUT SIGN DR'!$B$5:$M$5</c:f>
              <c:numCache>
                <c:formatCode>_-* #,##0\ _€_-;\-* #,##0\ _€_-;_-* "-"??\ _€_-;_-@_-</c:formatCode>
                <c:ptCount val="12"/>
                <c:pt idx="0">
                  <c:v>149.529582300817</c:v>
                </c:pt>
                <c:pt idx="1">
                  <c:v>250.15215553529501</c:v>
                </c:pt>
                <c:pt idx="2">
                  <c:v>245.70996183882201</c:v>
                </c:pt>
                <c:pt idx="3">
                  <c:v>231.87566988156499</c:v>
                </c:pt>
                <c:pt idx="4">
                  <c:v>470.83904142726402</c:v>
                </c:pt>
                <c:pt idx="5">
                  <c:v>563.06997977967001</c:v>
                </c:pt>
                <c:pt idx="6">
                  <c:v>645.668108316759</c:v>
                </c:pt>
                <c:pt idx="7">
                  <c:v>770.81773168464304</c:v>
                </c:pt>
                <c:pt idx="8">
                  <c:v>851.20074194659605</c:v>
                </c:pt>
                <c:pt idx="9">
                  <c:v>749.23308158371196</c:v>
                </c:pt>
                <c:pt idx="10">
                  <c:v>854.51</c:v>
                </c:pt>
                <c:pt idx="11">
                  <c:v>892.73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04608"/>
        <c:axId val="98414976"/>
      </c:lineChart>
      <c:catAx>
        <c:axId val="9840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Année</a:t>
                </a:r>
              </a:p>
            </c:rich>
          </c:tx>
          <c:layout>
            <c:manualLayout>
              <c:xMode val="edge"/>
              <c:yMode val="edge"/>
              <c:x val="8.8465155758948311E-3"/>
              <c:y val="0.769511111111111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8414976"/>
        <c:crosses val="autoZero"/>
        <c:auto val="1"/>
        <c:lblAlgn val="ctr"/>
        <c:lblOffset val="100"/>
        <c:noMultiLvlLbl val="0"/>
      </c:catAx>
      <c:valAx>
        <c:axId val="984149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En millions d'€</a:t>
                </a:r>
              </a:p>
            </c:rich>
          </c:tx>
          <c:layout>
            <c:manualLayout>
              <c:xMode val="edge"/>
              <c:yMode val="edge"/>
              <c:x val="9.4193356579663247E-3"/>
              <c:y val="3.7733796296296283E-3"/>
            </c:manualLayout>
          </c:layout>
          <c:overlay val="0"/>
        </c:title>
        <c:numFmt formatCode="_-* #,##0\ _€_-;\-* #,##0\ _€_-;_-* &quot;-&quot;??\ _€_-;_-@_-" sourceLinked="1"/>
        <c:majorTickMark val="out"/>
        <c:minorTickMark val="none"/>
        <c:tickLblPos val="nextTo"/>
        <c:crossAx val="98404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516203703703713"/>
          <c:w val="0.97856915623577967"/>
          <c:h val="8.466203703703703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Bilan de PROPARCO</a:t>
            </a:r>
          </a:p>
        </c:rich>
      </c:tx>
      <c:layout>
        <c:manualLayout>
          <c:xMode val="edge"/>
          <c:yMode val="edge"/>
          <c:x val="0.34123274885066718"/>
          <c:y val="2.522863199431541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313207169096686"/>
          <c:y val="9.8233333333333339E-2"/>
          <c:w val="0.80332754629629632"/>
          <c:h val="0.66649282407407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BILAN!$A$2</c:f>
              <c:strCache>
                <c:ptCount val="1"/>
                <c:pt idx="0">
                  <c:v>Total bilan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BILAN!$B$1:$M$1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BILAN!$B$2:$M$2</c:f>
              <c:numCache>
                <c:formatCode>_-* #,##0\ _€_-;\-* #,##0\ _€_-;_-* "-"??\ _€_-;_-@_-</c:formatCode>
                <c:ptCount val="12"/>
                <c:pt idx="0">
                  <c:v>716.69200000000001</c:v>
                </c:pt>
                <c:pt idx="1">
                  <c:v>887.11800000000005</c:v>
                </c:pt>
                <c:pt idx="2">
                  <c:v>950.21400000000006</c:v>
                </c:pt>
                <c:pt idx="3">
                  <c:v>987.46199999999999</c:v>
                </c:pt>
                <c:pt idx="4">
                  <c:v>1629.2909999999999</c:v>
                </c:pt>
                <c:pt idx="5">
                  <c:v>1984.626</c:v>
                </c:pt>
                <c:pt idx="6">
                  <c:v>2537.7649999999999</c:v>
                </c:pt>
                <c:pt idx="7">
                  <c:v>3062.3809999999999</c:v>
                </c:pt>
                <c:pt idx="8">
                  <c:v>3493.2669999999998</c:v>
                </c:pt>
                <c:pt idx="9">
                  <c:v>3719.9479999999999</c:v>
                </c:pt>
                <c:pt idx="10">
                  <c:v>4659.8574166799999</c:v>
                </c:pt>
                <c:pt idx="11">
                  <c:v>5095.1000000000004</c:v>
                </c:pt>
              </c:numCache>
            </c:numRef>
          </c:val>
        </c:ser>
        <c:ser>
          <c:idx val="1"/>
          <c:order val="1"/>
          <c:tx>
            <c:strRef>
              <c:f>BILAN!$A$3</c:f>
              <c:strCache>
                <c:ptCount val="1"/>
                <c:pt idx="0">
                  <c:v>encours de prêts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BILAN!$B$1:$M$1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BILAN!$B$3:$M$3</c:f>
              <c:numCache>
                <c:formatCode>_-* #,##0\ _€_-;\-* #,##0\ _€_-;_-* "-"??\ _€_-;_-@_-</c:formatCode>
                <c:ptCount val="12"/>
                <c:pt idx="0">
                  <c:v>503</c:v>
                </c:pt>
                <c:pt idx="1">
                  <c:v>655.40000000000009</c:v>
                </c:pt>
                <c:pt idx="2">
                  <c:v>722.9</c:v>
                </c:pt>
                <c:pt idx="3">
                  <c:v>744.8</c:v>
                </c:pt>
                <c:pt idx="4">
                  <c:v>1057.9000000000001</c:v>
                </c:pt>
                <c:pt idx="5">
                  <c:v>1419.9</c:v>
                </c:pt>
                <c:pt idx="6">
                  <c:v>1858.6</c:v>
                </c:pt>
                <c:pt idx="7">
                  <c:v>2360.8000000000002</c:v>
                </c:pt>
                <c:pt idx="8">
                  <c:v>2752.4340000000002</c:v>
                </c:pt>
                <c:pt idx="9">
                  <c:v>3008.3</c:v>
                </c:pt>
                <c:pt idx="10">
                  <c:v>3620.7</c:v>
                </c:pt>
                <c:pt idx="11">
                  <c:v>4034.5</c:v>
                </c:pt>
              </c:numCache>
            </c:numRef>
          </c:val>
        </c:ser>
        <c:ser>
          <c:idx val="3"/>
          <c:order val="2"/>
          <c:tx>
            <c:strRef>
              <c:f>BILAN!$A$4</c:f>
              <c:strCache>
                <c:ptCount val="1"/>
                <c:pt idx="0">
                  <c:v>encours de prises de participation</c:v>
                </c:pt>
              </c:strCache>
            </c:strRef>
          </c:tx>
          <c:spPr>
            <a:solidFill>
              <a:srgbClr val="F46F0C"/>
            </a:solidFill>
          </c:spPr>
          <c:invertIfNegative val="0"/>
          <c:cat>
            <c:numRef>
              <c:f>BILAN!$B$1:$M$1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BILAN!$B$4:$M$4</c:f>
              <c:numCache>
                <c:formatCode>_-* #,##0\ _€_-;\-* #,##0\ _€_-;_-* "-"??\ _€_-;_-@_-</c:formatCode>
                <c:ptCount val="12"/>
                <c:pt idx="0">
                  <c:v>72.7</c:v>
                </c:pt>
                <c:pt idx="1">
                  <c:v>93.2</c:v>
                </c:pt>
                <c:pt idx="2">
                  <c:v>109.5</c:v>
                </c:pt>
                <c:pt idx="3">
                  <c:v>135.19999999999999</c:v>
                </c:pt>
                <c:pt idx="4">
                  <c:v>215.7</c:v>
                </c:pt>
                <c:pt idx="5">
                  <c:v>259.39999999999998</c:v>
                </c:pt>
                <c:pt idx="6">
                  <c:v>393.1</c:v>
                </c:pt>
                <c:pt idx="7">
                  <c:v>428</c:v>
                </c:pt>
                <c:pt idx="8">
                  <c:v>493.9</c:v>
                </c:pt>
                <c:pt idx="9">
                  <c:v>493.2</c:v>
                </c:pt>
                <c:pt idx="10">
                  <c:v>516.19000000000005</c:v>
                </c:pt>
                <c:pt idx="11">
                  <c:v>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74624"/>
        <c:axId val="98480896"/>
      </c:barChart>
      <c:catAx>
        <c:axId val="9847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Année</a:t>
                </a:r>
              </a:p>
            </c:rich>
          </c:tx>
          <c:layout>
            <c:manualLayout>
              <c:xMode val="edge"/>
              <c:yMode val="edge"/>
              <c:x val="1.7375231481481471E-2"/>
              <c:y val="0.780307175925925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8480896"/>
        <c:crosses val="autoZero"/>
        <c:auto val="1"/>
        <c:lblAlgn val="ctr"/>
        <c:lblOffset val="100"/>
        <c:noMultiLvlLbl val="0"/>
      </c:catAx>
      <c:valAx>
        <c:axId val="984808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En millions d'€</a:t>
                </a:r>
              </a:p>
            </c:rich>
          </c:tx>
          <c:layout>
            <c:manualLayout>
              <c:xMode val="edge"/>
              <c:yMode val="edge"/>
              <c:x val="1.6993055555555556E-2"/>
              <c:y val="4.8981481481481456E-4"/>
            </c:manualLayout>
          </c:layout>
          <c:overlay val="0"/>
        </c:title>
        <c:numFmt formatCode="_-* #,##0\ _€_-;\-* #,##0\ _€_-;_-* &quot;-&quot;??\ _€_-;_-@_-" sourceLinked="1"/>
        <c:majorTickMark val="out"/>
        <c:minorTickMark val="none"/>
        <c:tickLblPos val="nextTo"/>
        <c:crossAx val="9847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839006961314572"/>
          <c:w val="0.98209212962962966"/>
          <c:h val="9.14506125690633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06T14:01:27.784" idx="5">
    <p:pos x="10" y="10"/>
    <p:text>Vérifier les actionnaires en fonction de la liste publiée : http://www.proparco.fr/webdav/site/proparco/shared/ELEMENTS_COMMUNS/PDF/Telechargement/20151231_Repartition_capital_Proparco.pdf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05T17:21:22.358" idx="2">
    <p:pos x="10" y="10"/>
    <p:text>modifier les graphiques un fois corriger par les maquettistes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05T17:21:33.371" idx="3">
    <p:pos x="10" y="10"/>
    <p:text>même chose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0.40461</cdr:x>
      <cdr:y>0.06049</cdr:y>
    </cdr:from>
    <cdr:to>
      <cdr:x>0.88349</cdr:x>
      <cdr:y>0.14442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3589475" y="259468"/>
          <a:ext cx="42484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b="1" cap="small" dirty="0" smtClean="0">
              <a:solidFill>
                <a:schemeClr val="accent1">
                  <a:lumMod val="50000"/>
                </a:schemeClr>
              </a:solidFill>
            </a:rPr>
            <a:t>64,2% Agence Française de Développement  (AFD) </a:t>
          </a:r>
          <a:endParaRPr lang="fr-FR" sz="1200" b="1" cap="small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0.40916</cdr:x>
      <cdr:y>0.26192</cdr:y>
    </cdr:from>
    <cdr:to>
      <cdr:x>0.88805</cdr:x>
      <cdr:y>0.34585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3629876" y="1123564"/>
          <a:ext cx="42484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cap="small" dirty="0" smtClean="0">
              <a:solidFill>
                <a:schemeClr val="accent1">
                  <a:lumMod val="50000"/>
                </a:schemeClr>
              </a:solidFill>
            </a:rPr>
            <a:t>21,7% Institutions Financières Françaises </a:t>
          </a:r>
          <a:endParaRPr lang="fr-FR" sz="1200" b="1" cap="small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0.40866</cdr:x>
      <cdr:y>0.31228</cdr:y>
    </cdr:from>
    <cdr:to>
      <cdr:x>0.99713</cdr:x>
      <cdr:y>0.42979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3625479" y="1339588"/>
          <a:ext cx="52205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BNP 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Paribas, BPCE </a:t>
          </a:r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IOM, 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CDC Entreprises ELAN </a:t>
          </a:r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PME (</a:t>
          </a:r>
          <a:r>
            <a:rPr lang="fr-FR" sz="1000" i="1" dirty="0" err="1" smtClean="0">
              <a:solidFill>
                <a:schemeClr val="accent1">
                  <a:lumMod val="75000"/>
                </a:schemeClr>
              </a:solidFill>
            </a:rPr>
            <a:t>Bpifrance</a:t>
          </a:r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), 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Crédit Agricole SA, </a:t>
          </a:r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Société Générale. </a:t>
          </a:r>
          <a:endParaRPr lang="fr-FR" sz="10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0.40866</cdr:x>
      <cdr:y>0.46336</cdr:y>
    </cdr:from>
    <cdr:to>
      <cdr:x>0.88755</cdr:x>
      <cdr:y>0.54729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3625479" y="1987660"/>
          <a:ext cx="42484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cap="small" dirty="0" smtClean="0">
              <a:solidFill>
                <a:schemeClr val="accent1">
                  <a:lumMod val="50000"/>
                </a:schemeClr>
              </a:solidFill>
            </a:rPr>
            <a:t>11,8% Institutions Financières Internationales </a:t>
          </a:r>
          <a:endParaRPr lang="fr-FR" sz="1200" b="1" cap="small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0.49016</cdr:x>
      <cdr:y>0.49693</cdr:y>
    </cdr:from>
    <cdr:to>
      <cdr:x>0.9809</cdr:x>
      <cdr:y>0.64801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4348455" y="2131676"/>
          <a:ext cx="43535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0.40866</cdr:x>
      <cdr:y>0.51372</cdr:y>
    </cdr:from>
    <cdr:to>
      <cdr:x>1</cdr:x>
      <cdr:y>0.66479</cdr:y>
    </cdr:to>
    <cdr:sp macro="" textlink="">
      <cdr:nvSpPr>
        <cdr:cNvPr id="10" name="ZoneTexte 9"/>
        <cdr:cNvSpPr txBox="1"/>
      </cdr:nvSpPr>
      <cdr:spPr>
        <a:xfrm xmlns:a="http://schemas.openxmlformats.org/drawingml/2006/main">
          <a:off x="3625479" y="2203684"/>
          <a:ext cx="524604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Aga 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Khan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Fund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for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Economic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Development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(AKFED), Banque Marocaine du Commerce Extérieur (BMCE), Bank of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Africa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Group (BOA Group SA), Banque Ouest-Africaine de développement (BOAD),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Corporación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Andina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Fomento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(CAF),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Development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Bank of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Southern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Africa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(DBSA), DEG </a:t>
          </a:r>
          <a:endParaRPr lang="fr-FR" sz="10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0.41086</cdr:x>
      <cdr:y>0.66479</cdr:y>
    </cdr:from>
    <cdr:to>
      <cdr:x>0.88975</cdr:x>
      <cdr:y>0.74873</cdr:y>
    </cdr:to>
    <cdr:sp macro="" textlink="">
      <cdr:nvSpPr>
        <cdr:cNvPr id="11" name="ZoneTexte 1"/>
        <cdr:cNvSpPr txBox="1"/>
      </cdr:nvSpPr>
      <cdr:spPr>
        <a:xfrm xmlns:a="http://schemas.openxmlformats.org/drawingml/2006/main">
          <a:off x="3644950" y="2851756"/>
          <a:ext cx="42484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cap="small" dirty="0" smtClean="0">
              <a:solidFill>
                <a:schemeClr val="accent1">
                  <a:lumMod val="50000"/>
                </a:schemeClr>
              </a:solidFill>
            </a:rPr>
            <a:t>1,7% Entreprises</a:t>
          </a:r>
          <a:endParaRPr lang="fr-FR" sz="1200" b="1" cap="small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0.41004</cdr:x>
      <cdr:y>0.71515</cdr:y>
    </cdr:from>
    <cdr:to>
      <cdr:x>0.92951</cdr:x>
      <cdr:y>0.84944</cdr:y>
    </cdr:to>
    <cdr:sp macro="" textlink="">
      <cdr:nvSpPr>
        <cdr:cNvPr id="12" name="ZoneTexte 11"/>
        <cdr:cNvSpPr txBox="1"/>
      </cdr:nvSpPr>
      <cdr:spPr>
        <a:xfrm xmlns:a="http://schemas.openxmlformats.org/drawingml/2006/main">
          <a:off x="3637666" y="3067780"/>
          <a:ext cx="46085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Bolloré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Africa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Logistics</a:t>
          </a:r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, ENGIE, Groupe Bouygues, 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Saur International, SIPH,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</a:rPr>
            <a:t>Socotec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International, </a:t>
          </a:r>
          <a:r>
            <a:rPr lang="fr-FR" sz="1000" i="1" dirty="0" err="1" smtClean="0">
              <a:solidFill>
                <a:schemeClr val="accent1">
                  <a:lumMod val="75000"/>
                </a:schemeClr>
              </a:solidFill>
            </a:rPr>
            <a:t>Somdiaa</a:t>
          </a:r>
          <a:endParaRPr lang="fr-FR" sz="1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0.41238</cdr:x>
      <cdr:y>0.86623</cdr:y>
    </cdr:from>
    <cdr:to>
      <cdr:x>0.89126</cdr:x>
      <cdr:y>0.95016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3658400" y="3715852"/>
          <a:ext cx="42484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cap="small" dirty="0" smtClean="0">
              <a:solidFill>
                <a:schemeClr val="accent1">
                  <a:lumMod val="50000"/>
                </a:schemeClr>
              </a:solidFill>
            </a:rPr>
            <a:t>0,6% Fonds et Fondations Ethiques</a:t>
          </a:r>
          <a:endParaRPr lang="fr-FR" sz="1200" b="1" cap="small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0.41072</cdr:x>
      <cdr:y>0.91659</cdr:y>
    </cdr:from>
    <cdr:to>
      <cdr:x>0.95918</cdr:x>
      <cdr:y>0.96695</cdr:y>
    </cdr:to>
    <cdr:sp macro="" textlink="">
      <cdr:nvSpPr>
        <cdr:cNvPr id="14" name="ZoneTexte 13"/>
        <cdr:cNvSpPr txBox="1"/>
      </cdr:nvSpPr>
      <cdr:spPr>
        <a:xfrm xmlns:a="http://schemas.openxmlformats.org/drawingml/2006/main">
          <a:off x="3643687" y="3931876"/>
          <a:ext cx="48657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i="1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Amundi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 AFD Avenirs Durables, </a:t>
          </a:r>
          <a:r>
            <a:rPr lang="fr-FR" sz="1000" i="1" dirty="0" err="1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Natixis</a:t>
          </a:r>
          <a:r>
            <a:rPr lang="fr-FR" sz="1000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Solidaire, Jean-Pierre </a:t>
          </a:r>
          <a:r>
            <a:rPr lang="fr-FR" sz="1000" i="1" dirty="0" err="1" smtClean="0">
              <a:solidFill>
                <a:schemeClr val="accent1">
                  <a:lumMod val="75000"/>
                </a:schemeClr>
              </a:solidFill>
            </a:rPr>
            <a:t>Gonon</a:t>
          </a:r>
          <a:r>
            <a:rPr lang="fr-FR" sz="1000" i="1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fr-FR" sz="10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73452-7D52-4C86-9DEC-6782D8B49186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B4B0C-E2D4-411A-92CC-D0B201524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7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D7F2D-AFC8-42D0-B9DD-050502516F5A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1F6D-2DBB-4164-8CD2-8167008ED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2230437"/>
            <a:ext cx="9144000" cy="3718843"/>
          </a:xfrm>
          <a:prstGeom prst="rect">
            <a:avLst/>
          </a:prstGeom>
          <a:gradFill flip="none" rotWithShape="1">
            <a:gsLst>
              <a:gs pos="65000">
                <a:schemeClr val="accent1">
                  <a:lumMod val="75000"/>
                </a:schemeClr>
              </a:gs>
              <a:gs pos="100000">
                <a:srgbClr val="4476B2">
                  <a:tint val="44500"/>
                  <a:satMod val="160000"/>
                </a:srgbClr>
              </a:gs>
              <a:gs pos="100000">
                <a:srgbClr val="4476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0"/>
            <a:ext cx="9144000" cy="6694064"/>
            <a:chOff x="0" y="0"/>
            <a:chExt cx="9144000" cy="6694064"/>
          </a:xfrm>
        </p:grpSpPr>
        <p:pic>
          <p:nvPicPr>
            <p:cNvPr id="9" name="Bild 25" descr="Chantier_02.jpg"/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0"/>
              <a:ext cx="3024187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Bild 24" descr="Informatique_02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00" y="0"/>
              <a:ext cx="3097213" cy="223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7"/>
            <p:cNvSpPr>
              <a:spLocks noChangeArrowheads="1"/>
            </p:cNvSpPr>
            <p:nvPr/>
          </p:nvSpPr>
          <p:spPr bwMode="auto">
            <a:xfrm>
              <a:off x="6119813" y="4752975"/>
              <a:ext cx="3024187" cy="105908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" name="Rechteck 18"/>
            <p:cNvSpPr>
              <a:spLocks noChangeArrowheads="1"/>
            </p:cNvSpPr>
            <p:nvPr/>
          </p:nvSpPr>
          <p:spPr bwMode="auto">
            <a:xfrm>
              <a:off x="0" y="4752975"/>
              <a:ext cx="6119813" cy="105908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3" name="Picture 13" descr="signature_Proparco coul F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" y="6341380"/>
              <a:ext cx="3745593" cy="208290"/>
            </a:xfrm>
            <a:prstGeom prst="rect">
              <a:avLst/>
            </a:prstGeom>
            <a:noFill/>
          </p:spPr>
        </p:pic>
        <p:pic>
          <p:nvPicPr>
            <p:cNvPr id="14" name="Picture 2" descr="I:\PRO\Communication\Dossiers publics\Charte graphique PROPARCO\Logotype 2010\Proparco_RVB 2010 HD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986" y="6099144"/>
              <a:ext cx="1839457" cy="59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"/>
            <a:ext cx="3341714" cy="223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340768"/>
          </a:xfrm>
          <a:prstGeom prst="rect">
            <a:avLst/>
          </a:prstGeom>
          <a:gradFill flip="none" rotWithShape="1">
            <a:gsLst>
              <a:gs pos="65000">
                <a:schemeClr val="accent1">
                  <a:lumMod val="75000"/>
                </a:schemeClr>
              </a:gs>
              <a:gs pos="100000">
                <a:srgbClr val="4476B2">
                  <a:tint val="44500"/>
                  <a:satMod val="160000"/>
                </a:srgbClr>
              </a:gs>
              <a:gs pos="100000">
                <a:srgbClr val="4476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I:\PRO\Communication\Dossiers publics\Charte graphique PROPARCO\Logotype 2010\Proparco_RVB 2010 HD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6381328"/>
            <a:ext cx="919729" cy="2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13185"/>
            <a:ext cx="6841008" cy="551519"/>
          </a:xfrm>
        </p:spPr>
        <p:txBody>
          <a:bodyPr/>
          <a:lstStyle>
            <a:lvl1pPr marL="0" indent="0">
              <a:buNone/>
              <a:defRPr sz="2400" i="0" cap="sm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TITLE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82041"/>
            <a:ext cx="6841008" cy="551519"/>
          </a:xfrm>
        </p:spPr>
        <p:txBody>
          <a:bodyPr/>
          <a:lstStyle>
            <a:lvl1pPr marL="0" indent="0">
              <a:buNone/>
              <a:defRPr sz="2400" i="1" cap="sm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4785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65000">
                <a:schemeClr val="accent1">
                  <a:lumMod val="75000"/>
                </a:schemeClr>
              </a:gs>
              <a:gs pos="100000">
                <a:srgbClr val="4476B2">
                  <a:tint val="44500"/>
                  <a:satMod val="160000"/>
                </a:srgbClr>
              </a:gs>
              <a:gs pos="100000">
                <a:srgbClr val="4476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88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pic>
        <p:nvPicPr>
          <p:cNvPr id="10" name="Picture 2" descr="I:\PRO\Communication\Dossiers publics\Charte graphique PROPARCO\Logotype 2010\Proparco_RVB 2010 HD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6477159"/>
            <a:ext cx="816920" cy="2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9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040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95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75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54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829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071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65000">
                <a:schemeClr val="accent1">
                  <a:lumMod val="75000"/>
                </a:schemeClr>
              </a:gs>
              <a:gs pos="100000">
                <a:srgbClr val="4476B2">
                  <a:tint val="44500"/>
                  <a:satMod val="160000"/>
                </a:srgbClr>
              </a:gs>
              <a:gs pos="100000">
                <a:srgbClr val="4476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031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5936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087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2976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90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21123"/>
            <a:ext cx="9144000" cy="6093295"/>
          </a:xfrm>
          <a:prstGeom prst="rect">
            <a:avLst/>
          </a:prstGeom>
          <a:gradFill flip="none" rotWithShape="1">
            <a:gsLst>
              <a:gs pos="65000">
                <a:schemeClr val="accent1">
                  <a:lumMod val="75000"/>
                </a:schemeClr>
              </a:gs>
              <a:gs pos="100000">
                <a:srgbClr val="4476B2">
                  <a:tint val="44500"/>
                  <a:satMod val="160000"/>
                </a:srgbClr>
              </a:gs>
              <a:gs pos="100000">
                <a:srgbClr val="4476B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Bild 4" descr="Proparco_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99350" y="6181725"/>
            <a:ext cx="13144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12"/>
          <p:cNvSpPr txBox="1">
            <a:spLocks noChangeArrowheads="1"/>
          </p:cNvSpPr>
          <p:nvPr userDrawn="1"/>
        </p:nvSpPr>
        <p:spPr bwMode="auto">
          <a:xfrm>
            <a:off x="444500" y="504825"/>
            <a:ext cx="2205038" cy="24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2000" tIns="36000" rIns="36000" bIns="36000">
            <a:spAutoFit/>
          </a:bodyPr>
          <a:lstStyle/>
          <a:p>
            <a:r>
              <a:rPr lang="fr-FR" sz="1100" b="1" dirty="0" smtClean="0">
                <a:solidFill>
                  <a:srgbClr val="404040"/>
                </a:solidFill>
              </a:rPr>
              <a:t>PROPARCO</a:t>
            </a:r>
            <a:endParaRPr lang="fr-FR" sz="1100" b="1" dirty="0">
              <a:solidFill>
                <a:srgbClr val="404040"/>
              </a:solidFill>
            </a:endParaRPr>
          </a:p>
        </p:txBody>
      </p:sp>
      <p:sp>
        <p:nvSpPr>
          <p:cNvPr id="10" name="Textfeld 16"/>
          <p:cNvSpPr txBox="1"/>
          <p:nvPr userDrawn="1"/>
        </p:nvSpPr>
        <p:spPr>
          <a:xfrm>
            <a:off x="3470275" y="504825"/>
            <a:ext cx="5235575" cy="242888"/>
          </a:xfrm>
          <a:prstGeom prst="rect">
            <a:avLst/>
          </a:prstGeom>
          <a:solidFill>
            <a:schemeClr val="bg1"/>
          </a:solidFill>
        </p:spPr>
        <p:txBody>
          <a:bodyPr lIns="72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contacts</a:t>
            </a:r>
          </a:p>
        </p:txBody>
      </p:sp>
      <p:sp>
        <p:nvSpPr>
          <p:cNvPr id="12" name="Textfeld 22"/>
          <p:cNvSpPr txBox="1"/>
          <p:nvPr userDrawn="1"/>
        </p:nvSpPr>
        <p:spPr>
          <a:xfrm>
            <a:off x="317500" y="4535488"/>
            <a:ext cx="3903663" cy="3063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spc="100" dirty="0">
                <a:solidFill>
                  <a:srgbClr val="47B7C2"/>
                </a:solidFill>
                <a:latin typeface="Arial"/>
                <a:cs typeface="Arial"/>
              </a:rPr>
              <a:t>www.proparco.fr</a:t>
            </a:r>
            <a:endParaRPr lang="en-GB" sz="2000" kern="0" spc="100" dirty="0">
              <a:solidFill>
                <a:srgbClr val="47B7C2"/>
              </a:solidFill>
              <a:latin typeface="Arial"/>
              <a:cs typeface="Arial"/>
            </a:endParaRPr>
          </a:p>
        </p:txBody>
      </p:sp>
      <p:cxnSp>
        <p:nvCxnSpPr>
          <p:cNvPr id="13" name="Gerade Verbindung 36"/>
          <p:cNvCxnSpPr/>
          <p:nvPr userDrawn="1"/>
        </p:nvCxnSpPr>
        <p:spPr bwMode="auto">
          <a:xfrm>
            <a:off x="3827681" y="2512103"/>
            <a:ext cx="2232648" cy="158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/>
          <p:cNvCxnSpPr/>
          <p:nvPr userDrawn="1"/>
        </p:nvCxnSpPr>
        <p:spPr>
          <a:xfrm flipH="1">
            <a:off x="3470275" y="836613"/>
            <a:ext cx="1588" cy="398780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6"/>
          <p:cNvCxnSpPr/>
          <p:nvPr userDrawn="1"/>
        </p:nvCxnSpPr>
        <p:spPr bwMode="auto">
          <a:xfrm>
            <a:off x="3825876" y="1616807"/>
            <a:ext cx="2206625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41"/>
          <p:cNvGrpSpPr>
            <a:grpSpLocks/>
          </p:cNvGrpSpPr>
          <p:nvPr userDrawn="1"/>
        </p:nvGrpSpPr>
        <p:grpSpPr bwMode="auto">
          <a:xfrm>
            <a:off x="3859777" y="3269143"/>
            <a:ext cx="2206625" cy="873112"/>
            <a:chOff x="3825873" y="1907892"/>
            <a:chExt cx="2206648" cy="872654"/>
          </a:xfrm>
        </p:grpSpPr>
        <p:cxnSp>
          <p:nvCxnSpPr>
            <p:cNvPr id="17" name="Gerade Verbindung 36"/>
            <p:cNvCxnSpPr/>
            <p:nvPr/>
          </p:nvCxnSpPr>
          <p:spPr>
            <a:xfrm>
              <a:off x="3825873" y="1907892"/>
              <a:ext cx="2206648" cy="1586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6"/>
            <p:cNvCxnSpPr/>
            <p:nvPr/>
          </p:nvCxnSpPr>
          <p:spPr>
            <a:xfrm>
              <a:off x="3825873" y="2778960"/>
              <a:ext cx="2206648" cy="1586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ung 11"/>
          <p:cNvGrpSpPr>
            <a:grpSpLocks/>
          </p:cNvGrpSpPr>
          <p:nvPr userDrawn="1"/>
        </p:nvGrpSpPr>
        <p:grpSpPr bwMode="auto">
          <a:xfrm>
            <a:off x="0" y="5013176"/>
            <a:ext cx="9144000" cy="973137"/>
            <a:chOff x="-1587" y="4734308"/>
            <a:chExt cx="9144000" cy="972312"/>
          </a:xfrm>
        </p:grpSpPr>
        <p:pic>
          <p:nvPicPr>
            <p:cNvPr id="20" name="Bild 6" descr="contact_photo_03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397" y="4734308"/>
              <a:ext cx="1115568" cy="97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Bild 7" descr="contact_photo_02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2029" y="4734308"/>
              <a:ext cx="1801368" cy="97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Bild 8" descr="contact_photo_05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38965" y="4734308"/>
              <a:ext cx="719328" cy="97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Bild 9" descr="contact_photo_04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58293" y="4734308"/>
              <a:ext cx="2484120" cy="97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Bild 10" descr="contact_photo_01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87" y="4734308"/>
              <a:ext cx="3023616" cy="97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13" descr="signature_Proparco coul FR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6341380"/>
            <a:ext cx="3745593" cy="20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53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6300191" y="4025687"/>
            <a:ext cx="215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 juin 2016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265140" y="2708920"/>
            <a:ext cx="8959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fr-FR" sz="4000" b="1" cap="small" dirty="0" smtClean="0">
                <a:solidFill>
                  <a:schemeClr val="bg1"/>
                </a:solidFill>
                <a:cs typeface="Arial" charset="0"/>
              </a:rPr>
              <a:t>PROPARCO – BUSINESS FRANCE</a:t>
            </a:r>
          </a:p>
          <a:p>
            <a:pPr>
              <a:lnSpc>
                <a:spcPts val="3600"/>
              </a:lnSpc>
            </a:pPr>
            <a:r>
              <a:rPr lang="fr-FR" sz="2400" b="1" cap="small" dirty="0" smtClean="0">
                <a:solidFill>
                  <a:schemeClr val="bg1"/>
                </a:solidFill>
                <a:cs typeface="Arial" charset="0"/>
              </a:rPr>
              <a:t>Des financements pour les entreprises privées des pays en développement</a:t>
            </a:r>
            <a:endParaRPr lang="de-DE" sz="2400" b="1" cap="small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RESULTATS 2015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Des financements substantiels au service d’entreprises françaises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92059" y="2708920"/>
            <a:ext cx="25740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265 M €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signatures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2015</a:t>
            </a: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30%</a:t>
            </a:r>
          </a:p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 3"/>
              </a:rPr>
              <a:t>Des signatures 2015</a:t>
            </a:r>
          </a:p>
          <a:p>
            <a:pPr marL="457200" indent="-457200">
              <a:buFont typeface="Wingdings 3"/>
              <a:buChar char="}"/>
            </a:pPr>
            <a:endParaRPr lang="fr-FR" sz="2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  <a:sym typeface="Wingdings 3"/>
            </a:endParaRPr>
          </a:p>
          <a:p>
            <a:pPr marL="457200" indent="-457200">
              <a:buFont typeface="Wingdings 3"/>
              <a:buChar char="}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fr-FR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162247" y="2636912"/>
            <a:ext cx="0" cy="165618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48423" y="2276872"/>
            <a:ext cx="54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 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INTERMEDIAIRES FINANCIERS (fonds promus par des entreprises françaises, banques)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/>
              <a:buChar char="è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INVESTISSEURS INDUSTRIELS (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agroindustrie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, énergies renouvelables, …)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/>
              <a:buChar char="è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FOURNISSEURS (centrales solaires, …)</a:t>
            </a:r>
          </a:p>
        </p:txBody>
      </p:sp>
    </p:spTree>
    <p:extLst>
      <p:ext uri="{BB962C8B-B14F-4D97-AF65-F5344CB8AC3E}">
        <p14:creationId xmlns:p14="http://schemas.microsoft.com/office/powerpoint/2010/main" val="51071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7892" y="503937"/>
            <a:ext cx="7464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Répartition géographique de notre activité en 2015</a:t>
            </a:r>
          </a:p>
          <a:p>
            <a:r>
              <a:rPr lang="fr-FR" sz="1400" i="1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Une Présence sur toutes nos zones d’intervention</a:t>
            </a:r>
            <a:endParaRPr lang="fr-FR" sz="1400" i="1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" y="1556792"/>
            <a:ext cx="9178937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8962" y="404664"/>
            <a:ext cx="7464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IMPACTS 2015</a:t>
            </a:r>
          </a:p>
          <a:p>
            <a:r>
              <a:rPr lang="fr-FR" sz="1600" i="1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NOS IMPACTS  EX-ANTE SUR LE </a:t>
            </a:r>
            <a:r>
              <a:rPr lang="fr-FR" sz="1600" i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DÉVELOPPEMENT</a:t>
            </a:r>
            <a:endParaRPr lang="fr-FR" sz="1200" i="1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1918" y="2030335"/>
            <a:ext cx="3348000" cy="918000"/>
          </a:xfrm>
          <a:prstGeom prst="rect">
            <a:avLst/>
          </a:prstGeom>
          <a:solidFill>
            <a:srgbClr val="99CCFF">
              <a:alpha val="76863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870 000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emplois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3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directs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indirects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créés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maintenus</a:t>
            </a:r>
            <a:endParaRPr lang="en-US" sz="13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918" y="3038462"/>
            <a:ext cx="3348000" cy="918000"/>
          </a:xfrm>
          <a:prstGeom prst="rect">
            <a:avLst/>
          </a:prstGeom>
          <a:solidFill>
            <a:srgbClr val="99CCFF">
              <a:alpha val="76863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i="1" dirty="0" smtClean="0">
                <a:solidFill>
                  <a:schemeClr val="accent1">
                    <a:lumMod val="75000"/>
                  </a:schemeClr>
                </a:solidFill>
              </a:rPr>
              <a:t>Dont plus de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350 000  </a:t>
            </a:r>
          </a:p>
          <a:p>
            <a:pPr algn="ct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emplois de planteurs</a:t>
            </a:r>
          </a:p>
          <a:p>
            <a:pPr algn="ctr"/>
            <a:r>
              <a:rPr lang="fr-FR" sz="1300" i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FR" sz="1300" i="1" dirty="0" smtClean="0">
                <a:solidFill>
                  <a:schemeClr val="accent1">
                    <a:lumMod val="75000"/>
                  </a:schemeClr>
                </a:solidFill>
              </a:rPr>
              <a:t>réés ou maintenus dans la chaîne de valeur des entreprises agricoles  financées</a:t>
            </a:r>
            <a:endParaRPr lang="fr-FR" sz="13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2731" y="2053949"/>
            <a:ext cx="3348000" cy="91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876 000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teq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CO2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300" i="1" dirty="0" err="1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vitées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par an</a:t>
            </a:r>
            <a:endParaRPr lang="en-US" sz="13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5684" y="3053989"/>
            <a:ext cx="3348000" cy="91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695 MW </a:t>
            </a:r>
          </a:p>
          <a:p>
            <a:pPr algn="ctr"/>
            <a:r>
              <a:rPr lang="fr-FR" sz="1300" i="1" dirty="0" smtClean="0">
                <a:solidFill>
                  <a:schemeClr val="accent1">
                    <a:lumMod val="75000"/>
                  </a:schemeClr>
                </a:solidFill>
              </a:rPr>
              <a:t>d’énergies renouvelables installées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1918" y="4119557"/>
            <a:ext cx="3348000" cy="918000"/>
          </a:xfrm>
          <a:prstGeom prst="rect">
            <a:avLst/>
          </a:prstGeom>
          <a:solidFill>
            <a:srgbClr val="CC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45 700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Étudiants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bénéficiant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de services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d’éducation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qualité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 au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sein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des structures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financées</a:t>
            </a:r>
            <a:endParaRPr lang="en-US" sz="13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3957" y="5206832"/>
            <a:ext cx="3348000" cy="918000"/>
          </a:xfrm>
          <a:prstGeom prst="rect">
            <a:avLst/>
          </a:prstGeom>
          <a:solidFill>
            <a:srgbClr val="FF9FA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145 827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personnes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auront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accès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au </a:t>
            </a:r>
            <a:r>
              <a:rPr lang="en-US" sz="1300" i="1" dirty="0" err="1" smtClean="0">
                <a:solidFill>
                  <a:schemeClr val="accent1">
                    <a:lumMod val="75000"/>
                  </a:schemeClr>
                </a:solidFill>
              </a:rPr>
              <a:t>microcrédit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  pour 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06,5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 € </a:t>
            </a:r>
            <a:r>
              <a:rPr lang="fr-FR" sz="1300" i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300" i="1" dirty="0">
                <a:solidFill>
                  <a:schemeClr val="accent1">
                    <a:lumMod val="75000"/>
                  </a:schemeClr>
                </a:solidFill>
              </a:rPr>
              <a:t>microcrédits </a:t>
            </a:r>
            <a:r>
              <a:rPr lang="fr-FR" sz="1300" i="1" dirty="0" smtClean="0">
                <a:solidFill>
                  <a:schemeClr val="accent1">
                    <a:lumMod val="75000"/>
                  </a:schemeClr>
                </a:solidFill>
              </a:rPr>
              <a:t>accordés</a:t>
            </a:r>
            <a:endParaRPr lang="fr-FR" sz="13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2731" y="4058444"/>
            <a:ext cx="3348000" cy="91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3 187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GWh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/ an </a:t>
            </a:r>
          </a:p>
          <a:p>
            <a:pPr algn="ctr"/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De production </a:t>
            </a:r>
            <a:r>
              <a:rPr lang="fr-FR" sz="1300" i="1" dirty="0" smtClean="0">
                <a:solidFill>
                  <a:schemeClr val="accent1">
                    <a:lumMod val="75000"/>
                  </a:schemeClr>
                </a:solidFill>
              </a:rPr>
              <a:t>d’énergies renouvelables attendues</a:t>
            </a:r>
            <a:endParaRPr lang="fr-FR" sz="13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2731" y="5179796"/>
            <a:ext cx="3348000" cy="91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30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entreprises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fr-FR" sz="1300" i="1" dirty="0">
                <a:solidFill>
                  <a:schemeClr val="accent1">
                    <a:lumMod val="75000"/>
                  </a:schemeClr>
                </a:solidFill>
              </a:rPr>
              <a:t>accompagnées dans l’amélioration </a:t>
            </a:r>
          </a:p>
          <a:p>
            <a:pPr algn="ctr"/>
            <a:r>
              <a:rPr lang="fr-FR" sz="1300" i="1" dirty="0">
                <a:solidFill>
                  <a:schemeClr val="accent1">
                    <a:lumMod val="75000"/>
                  </a:schemeClr>
                </a:solidFill>
              </a:rPr>
              <a:t>de leurs performances E&amp;S</a:t>
            </a:r>
            <a:r>
              <a:rPr lang="fr-FR" sz="13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3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3" y="14127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lIns="360000" r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1" cap="sm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2015, </a:t>
            </a:r>
            <a:r>
              <a:rPr lang="fr-FR" sz="1400" i="1" cap="sm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b="1" i="1" cap="sm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1400" b="1" i="1" cap="sm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financements </a:t>
            </a:r>
            <a:r>
              <a:rPr lang="fr-FR" sz="1400" b="1" i="1" cap="sm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400" b="1" i="1" cap="sm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cofinancements </a:t>
            </a:r>
            <a:r>
              <a:rPr lang="fr-FR" sz="1400" b="1" i="1" cap="sm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PROPARCO </a:t>
            </a:r>
            <a:r>
              <a:rPr lang="fr-FR" sz="1400" b="1" i="1" cap="sm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auront des </a:t>
            </a:r>
            <a:r>
              <a:rPr lang="fr-FR" sz="1400" b="1" i="1" cap="sm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sur de multiples dimensions du </a:t>
            </a:r>
            <a:r>
              <a:rPr lang="fr-FR" sz="1400" b="1" i="1" cap="sm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tels que</a:t>
            </a:r>
            <a:endParaRPr lang="en-US" sz="1400" b="1" i="1" cap="sm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rganigramme : Fusion 13"/>
          <p:cNvSpPr/>
          <p:nvPr/>
        </p:nvSpPr>
        <p:spPr>
          <a:xfrm rot="16200000">
            <a:off x="1238507" y="2397936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Fusion 14"/>
          <p:cNvSpPr/>
          <p:nvPr/>
        </p:nvSpPr>
        <p:spPr>
          <a:xfrm rot="16200000">
            <a:off x="1238005" y="3397975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Fusion 15"/>
          <p:cNvSpPr/>
          <p:nvPr/>
        </p:nvSpPr>
        <p:spPr>
          <a:xfrm rot="16200000">
            <a:off x="1229191" y="4463544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Fusion 16"/>
          <p:cNvSpPr/>
          <p:nvPr/>
        </p:nvSpPr>
        <p:spPr>
          <a:xfrm rot="16200000">
            <a:off x="1211230" y="5550818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Fusion 17"/>
          <p:cNvSpPr/>
          <p:nvPr/>
        </p:nvSpPr>
        <p:spPr>
          <a:xfrm rot="16200000">
            <a:off x="5460004" y="2397936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Fusion 18"/>
          <p:cNvSpPr/>
          <p:nvPr/>
        </p:nvSpPr>
        <p:spPr>
          <a:xfrm rot="16200000">
            <a:off x="5472957" y="3397976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Fusion 19"/>
          <p:cNvSpPr/>
          <p:nvPr/>
        </p:nvSpPr>
        <p:spPr>
          <a:xfrm rot="16200000">
            <a:off x="5460004" y="4383230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Fusion 20"/>
          <p:cNvSpPr/>
          <p:nvPr/>
        </p:nvSpPr>
        <p:spPr>
          <a:xfrm rot="16200000">
            <a:off x="5460004" y="5550819"/>
            <a:ext cx="275480" cy="230026"/>
          </a:xfrm>
          <a:prstGeom prst="flowChartMer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41245" y="2073370"/>
            <a:ext cx="7926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Emploi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74911" y="2053949"/>
            <a:ext cx="750798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Climat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0035" y="4149049"/>
            <a:ext cx="1080120" cy="303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Education</a:t>
            </a:r>
            <a:endParaRPr lang="fr-FR" sz="1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462" y="5206832"/>
            <a:ext cx="1080120" cy="2881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Microcrédit</a:t>
            </a:r>
            <a:endParaRPr lang="fr-FR" sz="11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61781" y="5194735"/>
            <a:ext cx="570798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RSE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161" y="467380"/>
            <a:ext cx="8751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DEVELOPPEMENT DURABLE</a:t>
            </a:r>
            <a:endParaRPr lang="en-US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fr-FR" sz="1500" i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PROMOUVOIR UN </a:t>
            </a:r>
            <a:r>
              <a:rPr lang="fr-FR" sz="1500" i="1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SECTEUR PRIVÉ </a:t>
            </a:r>
            <a:r>
              <a:rPr lang="fr-FR" sz="1500" i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RESPONSABLE </a:t>
            </a:r>
            <a:r>
              <a:rPr lang="fr-FR" sz="1500" i="1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DANS LES </a:t>
            </a:r>
            <a:r>
              <a:rPr lang="fr-FR" sz="1500" i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PAYS DU SUD</a:t>
            </a:r>
            <a:endParaRPr lang="en-US" sz="1500" i="1" cap="small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785" y="1844824"/>
            <a:ext cx="1098123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En 2015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15785" y="1844824"/>
            <a:ext cx="8241105" cy="936104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3148857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 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ENCOURAGER DES MODÈLES ÉCONOMIQUES DURABLES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/>
              <a:buChar char="è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RENFORCER LA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RSE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/>
              <a:buChar char="è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LIMITER L’EMPREINTE ÉCOLOGIQUE DES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PROJETS</a:t>
            </a:r>
          </a:p>
          <a:p>
            <a:pPr marL="285750" indent="-285750">
              <a:spcBef>
                <a:spcPts val="1200"/>
              </a:spcBef>
              <a:buFont typeface="Wingdings"/>
              <a:buChar char="è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FAVORISER UN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DÉVELOPPEMENT INCLUSIF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ET LA TRANSPARENCE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spcBef>
                <a:spcPts val="1200"/>
              </a:spcBef>
              <a:buFont typeface="Wingdings"/>
              <a:buChar char="è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LA GOUVERNANCE, L’AUTRE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LEVIER DE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L’INVESTISSEMENT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RESPONSABLE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5696" y="1936962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Wingdings 3"/>
              </a:rPr>
              <a:t> 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321m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€ </a:t>
            </a:r>
          </a:p>
          <a:p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de projets «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énergies renouvelables»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9952" y="1928155"/>
            <a:ext cx="1924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Wingdings 3"/>
              </a:rPr>
              <a:t>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282m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€</a:t>
            </a:r>
          </a:p>
          <a:p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pour des projets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dans les 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PMA et les pays fragiles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32240" y="1928155"/>
            <a:ext cx="1807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Wingdings 3"/>
              </a:rPr>
              <a:t> 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200m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€ </a:t>
            </a:r>
          </a:p>
          <a:p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pour des projets</a:t>
            </a:r>
          </a:p>
          <a:p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de santé et d’éducation</a:t>
            </a:r>
          </a:p>
        </p:txBody>
      </p:sp>
      <p:pic>
        <p:nvPicPr>
          <p:cNvPr id="1026" name="Picture 2" descr="C:\Users\domachowskip\Desktop\Fanette\RSE\propar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86" y="6418618"/>
            <a:ext cx="1233116" cy="3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89052" y="3789040"/>
            <a:ext cx="2467838" cy="14401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Depuis 2013, plus de </a:t>
            </a:r>
            <a:r>
              <a:rPr lang="fr-FR" b="1" i="1" dirty="0" smtClean="0">
                <a:solidFill>
                  <a:schemeClr val="bg1"/>
                </a:solidFill>
              </a:rPr>
              <a:t>100</a:t>
            </a:r>
            <a:r>
              <a:rPr lang="fr-FR" sz="2400" b="1" i="1" dirty="0" smtClean="0">
                <a:solidFill>
                  <a:schemeClr val="bg1"/>
                </a:solidFill>
              </a:rPr>
              <a:t> </a:t>
            </a:r>
            <a:r>
              <a:rPr lang="fr-FR" sz="1400" i="1" dirty="0" smtClean="0">
                <a:solidFill>
                  <a:schemeClr val="bg1"/>
                </a:solidFill>
              </a:rPr>
              <a:t>entreprises, institutions financières et fonds ont été accompagné dans l’amélioration de leur performances E&amp;S. </a:t>
            </a:r>
            <a:endParaRPr lang="fr-FR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162" y="467380"/>
            <a:ext cx="746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PROPARCO en progression constante depuis  10 ans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340768"/>
            <a:ext cx="37079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L’Activité</a:t>
            </a:r>
            <a:endParaRPr lang="fr-FR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48045" y="6124140"/>
            <a:ext cx="5040560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+ de 200 personnes travaillent au siège et dans les bureaux de PROPARCO en 2016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647298"/>
              </p:ext>
            </p:extLst>
          </p:nvPr>
        </p:nvGraphicFramePr>
        <p:xfrm>
          <a:off x="-11951" y="1772816"/>
          <a:ext cx="4295919" cy="438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999233"/>
              </p:ext>
            </p:extLst>
          </p:nvPr>
        </p:nvGraphicFramePr>
        <p:xfrm>
          <a:off x="4572000" y="171010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7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162" y="467380"/>
            <a:ext cx="746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 PARTENARIATS POUR </a:t>
            </a:r>
            <a:r>
              <a:rPr lang="fr-FR" i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LE DÉVELOPPEMENT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162" y="1556792"/>
            <a:ext cx="8679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PROPARCO collabore avec un large réseau </a:t>
            </a:r>
            <a:r>
              <a:rPr lang="fr-FR" sz="1400" b="1" cap="sm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d’organisations publiques </a:t>
            </a:r>
            <a:r>
              <a:rPr lang="fr-FR" sz="14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privées. </a:t>
            </a:r>
            <a:endParaRPr lang="fr-FR" sz="1400" b="1" cap="small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cap="sm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b="1" cap="sm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14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coopérations lui permettent </a:t>
            </a:r>
            <a:r>
              <a:rPr lang="fr-FR" sz="1400" b="1" cap="sm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notamment de </a:t>
            </a:r>
            <a:r>
              <a:rPr lang="fr-FR" sz="14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positionner sur des projets d’envergure </a:t>
            </a:r>
            <a:endParaRPr lang="fr-FR" sz="1400" b="1" cap="small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cap="sm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d’accroître sa </a:t>
            </a:r>
            <a:r>
              <a:rPr lang="fr-FR" sz="14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de mobilisation </a:t>
            </a:r>
            <a:r>
              <a:rPr lang="fr-FR" sz="1400" b="1" cap="sm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financière</a:t>
            </a:r>
            <a:r>
              <a:rPr lang="fr-FR" sz="14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603" y="4293966"/>
            <a:ext cx="26460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 3"/>
              </a:rPr>
              <a:t>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25%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de l’activité </a:t>
            </a:r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</a:rPr>
              <a:t> réalisée dans le cadre de co-financements avec nos homologues allemands (DEG) et néerlandais (FMO), qui ont permis de mobiliser plus d’un milliard d’euros.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032126" y="4653136"/>
            <a:ext cx="0" cy="115909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23725" y="4797152"/>
            <a:ext cx="36724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 3"/>
              <a:buChar char="}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UNE ÉTROITE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COLLABORATION EUROPÉENNE</a:t>
            </a:r>
            <a:endParaRPr lang="en-US" sz="5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Membre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actif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d’EDFI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Deux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facilités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de co-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financement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   •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European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Financing Partners (EFP) </a:t>
            </a:r>
            <a:endParaRPr lang="en-US" sz="1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     • Interact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Climate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Change Facility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(ICCF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162" y="2636912"/>
            <a:ext cx="4934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 3"/>
              <a:buChar char="}"/>
            </a:pP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PROPARCO, DEG, FMO :</a:t>
            </a:r>
          </a:p>
          <a:p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UNE COOPÉRATION APPROFONDIE</a:t>
            </a:r>
            <a:endParaRPr lang="en-US" sz="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Relations rapprochées avec DEG (Allemagne)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FMO (Pays-Bas).</a:t>
            </a:r>
            <a:endParaRPr lang="en-US" sz="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mécanisme de </a:t>
            </a:r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cofinancement permettant la </a:t>
            </a:r>
          </a:p>
          <a:p>
            <a:pPr lvl="1"/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mutualisation des  moyens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et la délégation </a:t>
            </a:r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à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l’un </a:t>
            </a:r>
            <a:endParaRPr lang="fr-FR" sz="1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des trois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partenaires de l’instruction et du suivi des projets.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2532" y="2636912"/>
            <a:ext cx="353994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 3"/>
              </a:rPr>
              <a:t> </a:t>
            </a:r>
            <a:r>
              <a:rPr lang="fr-FR" sz="1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 3"/>
              </a:rPr>
              <a:t> </a:t>
            </a: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DES PARTENARIATS RENFORCÉS</a:t>
            </a:r>
          </a:p>
          <a:p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AVEC LES </a:t>
            </a:r>
            <a:r>
              <a:rPr lang="fr-FR" sz="1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ACTEURS MULTILATÉRAUX</a:t>
            </a:r>
            <a:endParaRPr lang="en-US" sz="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  <a:sym typeface="Wingdings 3"/>
            </a:endParaRP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accord de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coopération avec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SFI - </a:t>
            </a:r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faciliter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les démarches de </a:t>
            </a:r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cofinancement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de projets dans</a:t>
            </a:r>
          </a:p>
          <a:p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des secteurs clés du </a:t>
            </a:r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développement</a:t>
            </a:r>
          </a:p>
          <a:p>
            <a:endParaRPr lang="fr-FR" sz="5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Coopération avec des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acteurs multilatéraux du continent africain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et des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pays émergents</a:t>
            </a:r>
            <a:endParaRPr lang="fr-FR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6300191" y="4025687"/>
            <a:ext cx="215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Date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265140" y="2708920"/>
            <a:ext cx="6896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fr-FR" sz="4000" b="1" cap="small" dirty="0" smtClean="0">
                <a:solidFill>
                  <a:schemeClr val="bg1"/>
                </a:solidFill>
                <a:cs typeface="Arial" charset="0"/>
              </a:rPr>
              <a:t>PROPARCO – BUSINESS FRANCE</a:t>
            </a:r>
          </a:p>
          <a:p>
            <a:pPr>
              <a:lnSpc>
                <a:spcPts val="3600"/>
              </a:lnSpc>
            </a:pPr>
            <a:r>
              <a:rPr lang="fr-FR" sz="2400" b="1" cap="small" dirty="0" smtClean="0">
                <a:solidFill>
                  <a:schemeClr val="bg1"/>
                </a:solidFill>
                <a:cs typeface="Arial" charset="0"/>
              </a:rPr>
              <a:t>Quels outils de financement pour les entreprises ?</a:t>
            </a:r>
            <a:endParaRPr lang="de-DE" sz="2400" b="1" cap="small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066" y="485719"/>
            <a:ext cx="879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PRODUITS FINANCIERS</a:t>
            </a:r>
            <a:endParaRPr lang="fr-FR" cap="small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36702" y="1597684"/>
            <a:ext cx="4260185" cy="3158094"/>
            <a:chOff x="611560" y="1855082"/>
            <a:chExt cx="4260185" cy="3158094"/>
          </a:xfrm>
        </p:grpSpPr>
        <p:sp>
          <p:nvSpPr>
            <p:cNvPr id="4" name="Rectangle 3"/>
            <p:cNvSpPr/>
            <p:nvPr/>
          </p:nvSpPr>
          <p:spPr>
            <a:xfrm>
              <a:off x="767289" y="2838373"/>
              <a:ext cx="4104456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 3"/>
                <a:buChar char="}"/>
              </a:pPr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DES </a:t>
              </a:r>
              <a:r>
                <a:rPr lang="fr-FR" sz="14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PRÊTS AVEC DES MATURITÉS </a:t>
              </a:r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LONGUES</a:t>
              </a:r>
            </a:p>
            <a:p>
              <a:endPara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pPr marL="285750" indent="-285750">
                <a:buFont typeface="Wingdings 3"/>
                <a:buChar char="}"/>
              </a:pPr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DES </a:t>
              </a:r>
              <a:r>
                <a:rPr lang="fr-FR" sz="14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FONDS </a:t>
              </a:r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PROPRES POUR </a:t>
              </a:r>
              <a:r>
                <a:rPr lang="fr-FR" sz="14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LA CROISSANCE ET </a:t>
              </a:r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L’INNOVATION</a:t>
              </a:r>
            </a:p>
            <a:p>
              <a:pPr marL="285750" indent="-285750">
                <a:buFont typeface="Wingdings 3"/>
                <a:buChar char="}"/>
              </a:pPr>
              <a:endParaRPr lang="fr-FR" sz="1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fr-FR" sz="16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Wingdings 3"/>
                </a:rPr>
                <a:t></a:t>
              </a:r>
              <a:r>
                <a:rPr lang="fr-FR" sz="1400" b="1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Wingdings 3"/>
                </a:rPr>
                <a:t> </a:t>
              </a:r>
              <a:r>
                <a:rPr lang="fr-FR" sz="14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DES GARANTIES POUR DYNAMISER</a:t>
              </a:r>
            </a:p>
            <a:p>
              <a:r>
                <a:rPr lang="fr-FR" sz="1400" b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LES MARCHÉS FINANCIERS</a:t>
              </a:r>
              <a:endParaRPr lang="fr-FR" sz="1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1560" y="1855082"/>
              <a:ext cx="4010544" cy="84009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568" y="1969096"/>
              <a:ext cx="350571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UNE LARGE 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GAMME D’INSTRUMENTS FINANCIERS</a:t>
              </a:r>
            </a:p>
            <a:p>
              <a:r>
                <a:rPr lang="fr-FR" sz="1100" i="1" cap="all" dirty="0">
                  <a:solidFill>
                    <a:schemeClr val="bg1"/>
                  </a:solidFill>
                </a:rPr>
                <a:t>En réponse aux besoins de </a:t>
              </a:r>
              <a:r>
                <a:rPr lang="fr-FR" sz="1100" i="1" cap="all" dirty="0" smtClean="0">
                  <a:solidFill>
                    <a:schemeClr val="bg1"/>
                  </a:solidFill>
                </a:rPr>
                <a:t>financements </a:t>
              </a:r>
              <a:r>
                <a:rPr lang="fr-FR" sz="1100" i="1" cap="all" dirty="0">
                  <a:solidFill>
                    <a:schemeClr val="bg1"/>
                  </a:solidFill>
                </a:rPr>
                <a:t>du secteur privé dans </a:t>
              </a:r>
              <a:r>
                <a:rPr lang="fr-FR" sz="1100" i="1" cap="all" dirty="0" smtClean="0">
                  <a:solidFill>
                    <a:schemeClr val="bg1"/>
                  </a:solidFill>
                </a:rPr>
                <a:t>les pays </a:t>
              </a:r>
              <a:r>
                <a:rPr lang="fr-FR" sz="1100" i="1" cap="all" dirty="0">
                  <a:solidFill>
                    <a:schemeClr val="bg1"/>
                  </a:solidFill>
                </a:rPr>
                <a:t>en développement</a:t>
              </a:r>
              <a:endParaRPr lang="fr-FR" sz="1100" i="1" cap="all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560" y="1855082"/>
              <a:ext cx="4010544" cy="3158094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942823" y="2265070"/>
            <a:ext cx="2517609" cy="2540024"/>
            <a:chOff x="6178161" y="1969096"/>
            <a:chExt cx="2517609" cy="2540024"/>
          </a:xfrm>
        </p:grpSpPr>
        <p:sp>
          <p:nvSpPr>
            <p:cNvPr id="9" name="Rectangle 8"/>
            <p:cNvSpPr/>
            <p:nvPr/>
          </p:nvSpPr>
          <p:spPr>
            <a:xfrm>
              <a:off x="6178161" y="1969096"/>
              <a:ext cx="2517609" cy="8400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8161" y="1969096"/>
              <a:ext cx="2517609" cy="2540024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61679" y="1991979"/>
              <a:ext cx="2385824" cy="250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OFFRE 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EXTRA-FINANCIÈRE</a:t>
              </a:r>
            </a:p>
            <a:p>
              <a:r>
                <a:rPr lang="fr-FR" sz="1100" i="1" dirty="0">
                  <a:solidFill>
                    <a:schemeClr val="bg1"/>
                  </a:solidFill>
                </a:rPr>
                <a:t>UN ACCOMPAGNEMENT</a:t>
              </a:r>
            </a:p>
            <a:p>
              <a:r>
                <a:rPr lang="fr-FR" sz="1100" i="1" dirty="0">
                  <a:solidFill>
                    <a:schemeClr val="bg1"/>
                  </a:solidFill>
                </a:rPr>
                <a:t>DES ENTREPRISES À TOUTES</a:t>
              </a:r>
            </a:p>
            <a:p>
              <a:r>
                <a:rPr lang="fr-FR" sz="1100" i="1" dirty="0">
                  <a:solidFill>
                    <a:schemeClr val="bg1"/>
                  </a:solidFill>
                </a:rPr>
                <a:t>LES ÉTAPES ET DANS LA </a:t>
              </a:r>
              <a:r>
                <a:rPr lang="fr-FR" sz="1100" i="1" dirty="0" smtClean="0">
                  <a:solidFill>
                    <a:schemeClr val="bg1"/>
                  </a:solidFill>
                </a:rPr>
                <a:t>DURÉE</a:t>
              </a:r>
            </a:p>
            <a:p>
              <a:endParaRPr lang="en-US" sz="1100" i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 3"/>
                <a:buChar char="}"/>
              </a:pPr>
              <a:r>
                <a:rPr lang="fr-FR" sz="1200" b="1" dirty="0">
                  <a:solidFill>
                    <a:schemeClr val="bg2">
                      <a:lumMod val="25000"/>
                    </a:schemeClr>
                  </a:solidFill>
                </a:rPr>
                <a:t>RENFORCER LES </a:t>
              </a:r>
              <a:r>
                <a:rPr lang="fr-FR" sz="1200" b="1" dirty="0" smtClean="0">
                  <a:solidFill>
                    <a:schemeClr val="bg2">
                      <a:lumMod val="25000"/>
                    </a:schemeClr>
                  </a:solidFill>
                </a:rPr>
                <a:t>CAPACITÉS</a:t>
              </a:r>
            </a:p>
            <a:p>
              <a:endParaRPr lang="fr-FR" sz="9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 3"/>
                <a:buChar char="}"/>
              </a:pPr>
              <a:r>
                <a:rPr lang="fr-FR" sz="1200" b="1" dirty="0">
                  <a:solidFill>
                    <a:schemeClr val="bg2">
                      <a:lumMod val="25000"/>
                    </a:schemeClr>
                  </a:solidFill>
                </a:rPr>
                <a:t>OFFRIR DE NOUVELLES </a:t>
              </a:r>
              <a:r>
                <a:rPr lang="fr-FR" sz="1200" b="1" dirty="0" smtClean="0">
                  <a:solidFill>
                    <a:schemeClr val="bg2">
                      <a:lumMod val="25000"/>
                    </a:schemeClr>
                  </a:solidFill>
                </a:rPr>
                <a:t>OPPORTUNITÉS</a:t>
              </a:r>
            </a:p>
            <a:p>
              <a:endParaRPr lang="fr-FR" sz="8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 3"/>
                <a:buChar char="}"/>
              </a:pPr>
              <a:r>
                <a:rPr lang="fr-FR" sz="1200" b="1" dirty="0">
                  <a:solidFill>
                    <a:schemeClr val="bg2">
                      <a:lumMod val="25000"/>
                    </a:schemeClr>
                  </a:solidFill>
                </a:rPr>
                <a:t>80 </a:t>
              </a:r>
              <a:r>
                <a:rPr lang="fr-FR" sz="1200" b="1" dirty="0" smtClean="0">
                  <a:solidFill>
                    <a:schemeClr val="bg2">
                      <a:lumMod val="25000"/>
                    </a:schemeClr>
                  </a:solidFill>
                </a:rPr>
                <a:t>ENTREPRISES</a:t>
              </a:r>
            </a:p>
            <a:p>
              <a:r>
                <a:rPr lang="fr-FR" sz="1200" i="1" dirty="0">
                  <a:solidFill>
                    <a:schemeClr val="bg2">
                      <a:lumMod val="25000"/>
                    </a:schemeClr>
                  </a:solidFill>
                </a:rPr>
                <a:t>ont </a:t>
              </a:r>
              <a:r>
                <a:rPr lang="fr-FR" sz="1200" i="1" dirty="0" smtClean="0">
                  <a:solidFill>
                    <a:schemeClr val="bg2">
                      <a:lumMod val="25000"/>
                    </a:schemeClr>
                  </a:solidFill>
                </a:rPr>
                <a:t>bénéficié</a:t>
              </a:r>
              <a:r>
                <a:rPr lang="fr-FR" sz="1200" i="1" dirty="0">
                  <a:solidFill>
                    <a:schemeClr val="bg2">
                      <a:lumMod val="25000"/>
                    </a:schemeClr>
                  </a:solidFill>
                </a:rPr>
                <a:t>, directement</a:t>
              </a:r>
            </a:p>
            <a:p>
              <a:r>
                <a:rPr lang="fr-FR" sz="1200" i="1" dirty="0">
                  <a:solidFill>
                    <a:schemeClr val="bg2">
                      <a:lumMod val="25000"/>
                    </a:schemeClr>
                  </a:solidFill>
                </a:rPr>
                <a:t>ou indirectement, d’une assistance</a:t>
              </a:r>
            </a:p>
            <a:p>
              <a:r>
                <a:rPr lang="fr-FR" sz="1200" i="1" dirty="0">
                  <a:solidFill>
                    <a:schemeClr val="bg2">
                      <a:lumMod val="25000"/>
                    </a:schemeClr>
                  </a:solidFill>
                </a:rPr>
                <a:t>technique depuis 2014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72200" y="5281842"/>
            <a:ext cx="1767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sym typeface="Wingdings 3"/>
              </a:rPr>
              <a:t>169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€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investis via FISEA depuis 2009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4083" y="5328556"/>
            <a:ext cx="1723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10%</a:t>
            </a:r>
          </a:p>
          <a:p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l’activité en participations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5251064"/>
            <a:ext cx="1386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23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monnaies locales</a:t>
            </a:r>
          </a:p>
          <a:p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en portefeuille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213" y="5195438"/>
            <a:ext cx="1098123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En 2015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542213" y="5195438"/>
            <a:ext cx="7918219" cy="936104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 descr="C:\Users\domachowskip\Desktop\Fanette\RSE\propar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75" y="6422397"/>
            <a:ext cx="89574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Investir en fonds propres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971600" y="1973508"/>
            <a:ext cx="3600400" cy="4033929"/>
            <a:chOff x="3512316" y="803168"/>
            <a:chExt cx="2087113" cy="4033929"/>
          </a:xfrm>
        </p:grpSpPr>
        <p:sp>
          <p:nvSpPr>
            <p:cNvPr id="11" name="Rectangle 10"/>
            <p:cNvSpPr/>
            <p:nvPr/>
          </p:nvSpPr>
          <p:spPr>
            <a:xfrm>
              <a:off x="3512316" y="803168"/>
              <a:ext cx="2087113" cy="40339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512316" y="803168"/>
              <a:ext cx="2087113" cy="403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369543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Intervention en </a:t>
              </a:r>
              <a:r>
                <a:rPr lang="fr-FR" sz="1600" b="1" kern="1200" dirty="0" smtClean="0"/>
                <a:t>fonds propres</a:t>
              </a:r>
              <a:r>
                <a:rPr lang="fr-FR" sz="1600" kern="1200" dirty="0" smtClean="0"/>
                <a:t> et </a:t>
              </a:r>
              <a:r>
                <a:rPr lang="fr-FR" sz="1600" b="1" kern="1200" dirty="0" smtClean="0"/>
                <a:t>quasi fonds propres</a:t>
              </a:r>
              <a:r>
                <a:rPr lang="fr-FR" sz="1600" kern="1200" dirty="0" smtClean="0"/>
                <a:t> dans le capital des sociétés</a:t>
              </a:r>
              <a:br>
                <a:rPr lang="fr-FR" sz="1600" kern="1200" dirty="0" smtClean="0"/>
              </a:br>
              <a:endParaRPr lang="fr-FR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Investissement dans des </a:t>
              </a:r>
              <a:r>
                <a:rPr lang="fr-FR" sz="1600" b="1" kern="1200" dirty="0" smtClean="0"/>
                <a:t>fonds d’investissement </a:t>
              </a:r>
              <a:r>
                <a:rPr lang="fr-FR" sz="1600" b="0" kern="1200" dirty="0" smtClean="0"/>
                <a:t>sectoriels et généralistes</a:t>
              </a:r>
              <a:br>
                <a:rPr lang="fr-FR" sz="1600" b="0" kern="1200" dirty="0" smtClean="0"/>
              </a:br>
              <a:endParaRPr lang="fr-FR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/>
                <a:t>Prises de participation, </a:t>
              </a:r>
              <a:r>
                <a:rPr lang="fr-FR" sz="1600" b="1" kern="1200" dirty="0" smtClean="0"/>
                <a:t>directes et indirectes</a:t>
              </a:r>
              <a:r>
                <a:rPr lang="fr-FR" sz="1600" kern="1200" dirty="0" smtClean="0"/>
                <a:t>, de </a:t>
              </a:r>
              <a:r>
                <a:rPr lang="fr-FR" sz="1600" b="1" kern="1200" dirty="0" smtClean="0"/>
                <a:t>0,5 à 20 M€</a:t>
              </a:r>
              <a:br>
                <a:rPr lang="fr-FR" sz="1600" b="1" kern="1200" dirty="0" smtClean="0"/>
              </a:br>
              <a:r>
                <a:rPr lang="fr-FR" sz="1600" b="1" kern="1200" dirty="0" smtClean="0"/>
                <a:t/>
              </a:r>
              <a:br>
                <a:rPr lang="fr-FR" sz="1600" b="1" kern="1200" dirty="0" smtClean="0"/>
              </a:br>
              <a:endParaRPr lang="fr-FR" sz="16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0" kern="1200" dirty="0" smtClean="0"/>
                <a:t>Toujours </a:t>
              </a:r>
              <a:r>
                <a:rPr lang="fr-FR" sz="1600" b="1" kern="1200" dirty="0" smtClean="0"/>
                <a:t>minoritaires</a:t>
              </a:r>
              <a:r>
                <a:rPr lang="fr-FR" sz="1600" b="0" kern="1200" dirty="0" smtClean="0"/>
                <a:t>, cédées à un horizon de </a:t>
              </a:r>
              <a:r>
                <a:rPr lang="fr-FR" sz="1600" b="1" kern="1200" dirty="0" smtClean="0"/>
                <a:t>5 à 8 ans</a:t>
              </a:r>
              <a:endParaRPr lang="fr-FR" sz="1600" b="1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52590" y="1420415"/>
            <a:ext cx="838019" cy="8380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2" descr="C:\Users\guillom\Desktop\ENCARTS Projets\ENCARTS_projets_agroalimentai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87583"/>
            <a:ext cx="3830637" cy="23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29"/>
          <p:cNvSpPr txBox="1"/>
          <p:nvPr/>
        </p:nvSpPr>
        <p:spPr>
          <a:xfrm>
            <a:off x="6139737" y="3317548"/>
            <a:ext cx="18210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88900" indent="-889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1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AFRIQUE DE L’OUEST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</a:t>
            </a:r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Fan Milk </a:t>
            </a:r>
            <a:endParaRPr lang="fr-FR" sz="1100" dirty="0"/>
          </a:p>
        </p:txBody>
      </p:sp>
      <p:cxnSp>
        <p:nvCxnSpPr>
          <p:cNvPr id="17" name="Gerade Verbindung 30"/>
          <p:cNvCxnSpPr/>
          <p:nvPr/>
        </p:nvCxnSpPr>
        <p:spPr>
          <a:xfrm rot="10800000">
            <a:off x="6018461" y="3593685"/>
            <a:ext cx="2598354" cy="1589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31"/>
          <p:cNvSpPr txBox="1"/>
          <p:nvPr/>
        </p:nvSpPr>
        <p:spPr>
          <a:xfrm>
            <a:off x="5118349" y="3744584"/>
            <a:ext cx="358986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88900" indent="-88900" algn="just">
              <a:spcBef>
                <a:spcPts val="600"/>
              </a:spcBef>
              <a:buFont typeface="Lucida Grande"/>
              <a:buChar char="›"/>
              <a:defRPr sz="900">
                <a:latin typeface="+mn-lt"/>
              </a:defRPr>
            </a:lvl1pPr>
          </a:lstStyle>
          <a:p>
            <a:r>
              <a:rPr lang="fr-FR" sz="1000" b="1" dirty="0" smtClean="0">
                <a:cs typeface="Arial" panose="020B0604020202020204" pitchFamily="34" charset="0"/>
              </a:rPr>
              <a:t>Montant : </a:t>
            </a:r>
            <a:r>
              <a:rPr lang="fr-FR" sz="1000" dirty="0">
                <a:cs typeface="Arial" panose="020B0604020202020204" pitchFamily="34" charset="0"/>
              </a:rPr>
              <a:t>p</a:t>
            </a:r>
            <a:r>
              <a:rPr lang="fr-FR" sz="1000" dirty="0" smtClean="0">
                <a:cs typeface="Arial" panose="020B0604020202020204" pitchFamily="34" charset="0"/>
              </a:rPr>
              <a:t>rise de participation de 15 MUSD.</a:t>
            </a:r>
          </a:p>
          <a:p>
            <a:r>
              <a:rPr lang="fr-FR" sz="1000" b="1" dirty="0" smtClean="0">
                <a:cs typeface="Arial" panose="020B0604020202020204" pitchFamily="34" charset="0"/>
              </a:rPr>
              <a:t>Client </a:t>
            </a:r>
            <a:r>
              <a:rPr lang="fr-FR" sz="1000" dirty="0" smtClean="0">
                <a:cs typeface="Arial" panose="020B0604020202020204" pitchFamily="34" charset="0"/>
              </a:rPr>
              <a:t>: </a:t>
            </a:r>
            <a:r>
              <a:rPr lang="fr-FR" sz="1000" dirty="0">
                <a:cs typeface="Arial" panose="020B0604020202020204" pitchFamily="34" charset="0"/>
              </a:rPr>
              <a:t>Fan Milk est un leader du segment des produits laitiers glacés en Afrique de </a:t>
            </a:r>
            <a:r>
              <a:rPr lang="fr-FR" sz="1000" dirty="0" smtClean="0">
                <a:cs typeface="Arial" panose="020B0604020202020204" pitchFamily="34" charset="0"/>
              </a:rPr>
              <a:t>l’Ouest.</a:t>
            </a:r>
          </a:p>
          <a:p>
            <a:r>
              <a:rPr lang="fr-FR" sz="1000" b="1" dirty="0" smtClean="0">
                <a:cs typeface="Arial" panose="020B0604020202020204" pitchFamily="34" charset="0"/>
              </a:rPr>
              <a:t>Description : </a:t>
            </a:r>
            <a:r>
              <a:rPr lang="fr-FR" sz="1000" dirty="0">
                <a:cs typeface="Arial" panose="020B0604020202020204" pitchFamily="34" charset="0"/>
              </a:rPr>
              <a:t>a</a:t>
            </a:r>
            <a:r>
              <a:rPr lang="fr-FR" sz="1000" dirty="0" smtClean="0">
                <a:cs typeface="Arial" panose="020B0604020202020204" pitchFamily="34" charset="0"/>
              </a:rPr>
              <a:t>cquisition </a:t>
            </a:r>
            <a:r>
              <a:rPr lang="fr-FR" sz="1000" dirty="0">
                <a:cs typeface="Arial" panose="020B0604020202020204" pitchFamily="34" charset="0"/>
              </a:rPr>
              <a:t>de Fan Milk aux côtés de Danone et d'un consortium d'investisseurs </a:t>
            </a:r>
            <a:r>
              <a:rPr lang="fr-FR" sz="1000" dirty="0" smtClean="0">
                <a:cs typeface="Arial" panose="020B0604020202020204" pitchFamily="34" charset="0"/>
              </a:rPr>
              <a:t>menés par le gestionnaire de fonds </a:t>
            </a:r>
            <a:r>
              <a:rPr lang="fr-FR" sz="1000" dirty="0" err="1" smtClean="0">
                <a:cs typeface="Arial" panose="020B0604020202020204" pitchFamily="34" charset="0"/>
              </a:rPr>
              <a:t>Abraaj</a:t>
            </a:r>
            <a:r>
              <a:rPr lang="fr-FR" sz="10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feld 33"/>
          <p:cNvSpPr txBox="1"/>
          <p:nvPr/>
        </p:nvSpPr>
        <p:spPr>
          <a:xfrm>
            <a:off x="6139737" y="3038418"/>
            <a:ext cx="13306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kern="0" cap="all" spc="100" dirty="0" smtClean="0">
                <a:solidFill>
                  <a:schemeClr val="bg1"/>
                </a:solidFill>
                <a:cs typeface="Arial"/>
              </a:rPr>
              <a:t>AGRO-INDUSTRIE</a:t>
            </a:r>
            <a:endParaRPr lang="fr-FR" sz="1200" kern="0" cap="all" spc="1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2"/>
          <a:stretch/>
        </p:blipFill>
        <p:spPr bwMode="auto">
          <a:xfrm>
            <a:off x="5142578" y="2796839"/>
            <a:ext cx="853689" cy="85567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5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Prêter à long terme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827584" y="1983716"/>
            <a:ext cx="3672408" cy="4202991"/>
            <a:chOff x="474523" y="785318"/>
            <a:chExt cx="2087113" cy="4202991"/>
          </a:xfrm>
        </p:grpSpPr>
        <p:sp>
          <p:nvSpPr>
            <p:cNvPr id="6" name="Rectangle 5"/>
            <p:cNvSpPr/>
            <p:nvPr/>
          </p:nvSpPr>
          <p:spPr>
            <a:xfrm>
              <a:off x="474523" y="785318"/>
              <a:ext cx="2087113" cy="42029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74523" y="785318"/>
              <a:ext cx="2087113" cy="4202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369543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PROPARCO dispose d’une 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gamme de prêts diversifiée </a:t>
              </a: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seniors, mezzanines convertibles, etc.</a:t>
              </a:r>
              <a:b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Libellés en 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devise</a:t>
              </a: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ou en 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monnaie locale</a:t>
              </a:r>
              <a:b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6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à 100 M€</a:t>
              </a:r>
              <a:b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6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Sur une durée pouvant aller de 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à 20 ans</a:t>
              </a:r>
              <a:b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6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Dispositifs de cofinancement avec d’autres institutions financières de développement</a:t>
              </a:r>
              <a:endParaRPr lang="fr-FR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04588" y="1448473"/>
            <a:ext cx="1474548" cy="8380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Bild 27" descr="PROJET_enregies_renouvelable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534706"/>
            <a:ext cx="3832225" cy="26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5814566" y="2899057"/>
            <a:ext cx="16914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de-DE" sz="1100" dirty="0" smtClean="0">
                <a:solidFill>
                  <a:schemeClr val="bg1"/>
                </a:solidFill>
                <a:cs typeface="Arial" pitchFamily="34" charset="0"/>
              </a:rPr>
              <a:t>ÉNERGIE</a:t>
            </a:r>
            <a:r>
              <a:rPr lang="de-DE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solidFill>
                  <a:schemeClr val="bg1"/>
                </a:solidFill>
                <a:cs typeface="Arial" pitchFamily="34" charset="0"/>
              </a:rPr>
              <a:t>RENOUVELABLE</a:t>
            </a:r>
            <a:r>
              <a:rPr lang="de-DE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5854254" y="3120580"/>
            <a:ext cx="14109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100" b="1" dirty="0">
                <a:solidFill>
                  <a:srgbClr val="404040"/>
                </a:solidFill>
                <a:cs typeface="Arial" panose="020B0604020202020204" pitchFamily="34" charset="0"/>
              </a:rPr>
              <a:t>URUGUAY, </a:t>
            </a:r>
            <a:r>
              <a:rPr lang="fr-FR" sz="1100" dirty="0" err="1">
                <a:solidFill>
                  <a:srgbClr val="404040"/>
                </a:solidFill>
                <a:cs typeface="Arial" panose="020B0604020202020204" pitchFamily="34" charset="0"/>
              </a:rPr>
              <a:t>Polesine</a:t>
            </a:r>
            <a:r>
              <a:rPr lang="fr-FR" sz="1100" dirty="0">
                <a:solidFill>
                  <a:srgbClr val="404040"/>
                </a:solidFill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Gerade Verbindung 18"/>
          <p:cNvCxnSpPr/>
          <p:nvPr/>
        </p:nvCxnSpPr>
        <p:spPr bwMode="auto">
          <a:xfrm rot="10800000">
            <a:off x="5759003" y="3429682"/>
            <a:ext cx="2598738" cy="1675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24"/>
          <p:cNvSpPr txBox="1">
            <a:spLocks noChangeArrowheads="1"/>
          </p:cNvSpPr>
          <p:nvPr/>
        </p:nvSpPr>
        <p:spPr bwMode="auto">
          <a:xfrm>
            <a:off x="4849365" y="3547625"/>
            <a:ext cx="3590925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b="1" dirty="0" smtClean="0">
                <a:cs typeface="Arial" panose="020B0604020202020204" pitchFamily="34" charset="0"/>
              </a:rPr>
              <a:t>Montant </a:t>
            </a:r>
            <a:r>
              <a:rPr lang="fr-FR" sz="1000" dirty="0" smtClean="0">
                <a:cs typeface="Arial" panose="020B0604020202020204" pitchFamily="34" charset="0"/>
              </a:rPr>
              <a:t>: prêt </a:t>
            </a:r>
            <a:r>
              <a:rPr lang="fr-FR" sz="1000" dirty="0">
                <a:cs typeface="Arial" panose="020B0604020202020204" pitchFamily="34" charset="0"/>
              </a:rPr>
              <a:t>senior </a:t>
            </a:r>
            <a:r>
              <a:rPr lang="fr-FR" sz="1000" dirty="0" smtClean="0">
                <a:cs typeface="Arial" panose="020B0604020202020204" pitchFamily="34" charset="0"/>
              </a:rPr>
              <a:t>de </a:t>
            </a:r>
            <a:r>
              <a:rPr lang="fr-FR" sz="1000" dirty="0">
                <a:cs typeface="Arial" panose="020B0604020202020204" pitchFamily="34" charset="0"/>
              </a:rPr>
              <a:t>90 MUSD </a:t>
            </a:r>
            <a:r>
              <a:rPr lang="fr-FR" sz="1000" dirty="0" smtClean="0">
                <a:cs typeface="Arial" panose="020B0604020202020204" pitchFamily="34" charset="0"/>
              </a:rPr>
              <a:t>(</a:t>
            </a:r>
            <a:r>
              <a:rPr lang="fr-FR" sz="1000" dirty="0" err="1" smtClean="0">
                <a:cs typeface="Arial" panose="020B0604020202020204" pitchFamily="34" charset="0"/>
              </a:rPr>
              <a:t>co</a:t>
            </a:r>
            <a:r>
              <a:rPr lang="fr-FR" sz="1000" dirty="0" smtClean="0">
                <a:cs typeface="Arial" panose="020B0604020202020204" pitchFamily="34" charset="0"/>
              </a:rPr>
              <a:t>-financiers </a:t>
            </a:r>
            <a:r>
              <a:rPr lang="fr-FR" sz="1000" dirty="0">
                <a:cs typeface="Arial" panose="020B0604020202020204" pitchFamily="34" charset="0"/>
              </a:rPr>
              <a:t>: FMO, DEG</a:t>
            </a:r>
            <a:r>
              <a:rPr lang="fr-FR" sz="1000" dirty="0" smtClean="0">
                <a:cs typeface="Arial" panose="020B0604020202020204" pitchFamily="34" charset="0"/>
              </a:rPr>
              <a:t>).</a:t>
            </a:r>
          </a:p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b="1" dirty="0" smtClean="0">
                <a:cs typeface="Arial" panose="020B0604020202020204" pitchFamily="34" charset="0"/>
              </a:rPr>
              <a:t>Client : </a:t>
            </a:r>
            <a:r>
              <a:rPr lang="fr-FR" sz="1000" dirty="0" err="1" smtClean="0">
                <a:cs typeface="Arial" panose="020B0604020202020204" pitchFamily="34" charset="0"/>
              </a:rPr>
              <a:t>Polesine</a:t>
            </a:r>
            <a:r>
              <a:rPr lang="fr-FR" sz="1000" dirty="0">
                <a:cs typeface="Arial" panose="020B0604020202020204" pitchFamily="34" charset="0"/>
              </a:rPr>
              <a:t> </a:t>
            </a:r>
            <a:r>
              <a:rPr lang="fr-FR" sz="1000" dirty="0" smtClean="0">
                <a:cs typeface="Arial" panose="020B0604020202020204" pitchFamily="34" charset="0"/>
              </a:rPr>
              <a:t>est une filiale du groupe français </a:t>
            </a:r>
            <a:r>
              <a:rPr lang="fr-FR" sz="1000" dirty="0" err="1" smtClean="0">
                <a:cs typeface="Arial" panose="020B0604020202020204" pitchFamily="34" charset="0"/>
              </a:rPr>
              <a:t>Akuo</a:t>
            </a:r>
            <a:r>
              <a:rPr lang="fr-FR" sz="1000" dirty="0" smtClean="0">
                <a:cs typeface="Arial" panose="020B0604020202020204" pitchFamily="34" charset="0"/>
              </a:rPr>
              <a:t> </a:t>
            </a:r>
            <a:r>
              <a:rPr lang="fr-FR" sz="1000" dirty="0" err="1" smtClean="0">
                <a:cs typeface="Arial" panose="020B0604020202020204" pitchFamily="34" charset="0"/>
              </a:rPr>
              <a:t>Energy</a:t>
            </a:r>
            <a:r>
              <a:rPr lang="fr-FR" sz="1000" dirty="0" smtClean="0">
                <a:cs typeface="Arial" panose="020B0604020202020204" pitchFamily="34" charset="0"/>
              </a:rPr>
              <a:t>, </a:t>
            </a:r>
            <a:r>
              <a:rPr lang="fr-FR" sz="1000" dirty="0" smtClean="0"/>
              <a:t>premier </a:t>
            </a:r>
            <a:r>
              <a:rPr lang="fr-FR" sz="1000" dirty="0"/>
              <a:t>producteur indépendant français d’énergie renouvelable. </a:t>
            </a:r>
            <a:endParaRPr lang="fr-FR" sz="1000" b="1" dirty="0">
              <a:cs typeface="Arial" panose="020B0604020202020204" pitchFamily="34" charset="0"/>
            </a:endParaRPr>
          </a:p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b="1" dirty="0" smtClean="0">
                <a:cs typeface="Arial" panose="020B0604020202020204" pitchFamily="34" charset="0"/>
              </a:rPr>
              <a:t>Description : </a:t>
            </a:r>
            <a:r>
              <a:rPr lang="fr-FR" sz="1000" dirty="0">
                <a:cs typeface="Arial" panose="020B0604020202020204" pitchFamily="34" charset="0"/>
              </a:rPr>
              <a:t>f</a:t>
            </a:r>
            <a:r>
              <a:rPr lang="fr-FR" sz="1000" dirty="0" smtClean="0">
                <a:cs typeface="Arial" panose="020B0604020202020204" pitchFamily="34" charset="0"/>
              </a:rPr>
              <a:t>inancement </a:t>
            </a:r>
            <a:r>
              <a:rPr lang="fr-FR" sz="1000" dirty="0">
                <a:cs typeface="Arial" panose="020B0604020202020204" pitchFamily="34" charset="0"/>
              </a:rPr>
              <a:t>d’une ferme éolienne de 50 MW.</a:t>
            </a:r>
          </a:p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b="1" dirty="0" smtClean="0">
                <a:cs typeface="Arial" panose="020B0604020202020204" pitchFamily="34" charset="0"/>
              </a:rPr>
              <a:t>Impact : </a:t>
            </a:r>
            <a:r>
              <a:rPr lang="fr-FR" sz="1000" dirty="0">
                <a:cs typeface="Arial" panose="020B0604020202020204" pitchFamily="34" charset="0"/>
              </a:rPr>
              <a:t>a</a:t>
            </a:r>
            <a:r>
              <a:rPr lang="fr-FR" sz="1000" dirty="0" smtClean="0">
                <a:cs typeface="Arial" panose="020B0604020202020204" pitchFamily="34" charset="0"/>
              </a:rPr>
              <a:t>ugmentation </a:t>
            </a:r>
            <a:r>
              <a:rPr lang="fr-FR" sz="1000" dirty="0">
                <a:cs typeface="Arial" panose="020B0604020202020204" pitchFamily="34" charset="0"/>
              </a:rPr>
              <a:t>de la capacité de production énergétique. Réduction des importations en hydrocarbures de l’Uruguay. Economie d’émissions de </a:t>
            </a:r>
            <a:r>
              <a:rPr lang="fr-FR" sz="1000" dirty="0" smtClean="0">
                <a:cs typeface="Arial" panose="020B0604020202020204" pitchFamily="34" charset="0"/>
              </a:rPr>
              <a:t>gaz à effet de serre </a:t>
            </a:r>
            <a:r>
              <a:rPr lang="fr-FR" sz="1000" dirty="0">
                <a:cs typeface="Arial" panose="020B0604020202020204" pitchFamily="34" charset="0"/>
              </a:rPr>
              <a:t>de 17 </a:t>
            </a:r>
            <a:r>
              <a:rPr lang="fr-FR" sz="1000" dirty="0" smtClean="0">
                <a:cs typeface="Arial" panose="020B0604020202020204" pitchFamily="34" charset="0"/>
              </a:rPr>
              <a:t>000 </a:t>
            </a:r>
            <a:r>
              <a:rPr lang="fr-FR" sz="1000" dirty="0" err="1" smtClean="0">
                <a:cs typeface="Arial" panose="020B0604020202020204" pitchFamily="34" charset="0"/>
              </a:rPr>
              <a:t>teq</a:t>
            </a:r>
            <a:r>
              <a:rPr lang="fr-FR" sz="1000" dirty="0" smtClean="0">
                <a:cs typeface="Arial" panose="020B0604020202020204" pitchFamily="34" charset="0"/>
              </a:rPr>
              <a:t> </a:t>
            </a:r>
            <a:r>
              <a:rPr lang="fr-FR" sz="1000" dirty="0">
                <a:cs typeface="Arial" panose="020B0604020202020204" pitchFamily="34" charset="0"/>
              </a:rPr>
              <a:t>CO</a:t>
            </a:r>
            <a:r>
              <a:rPr lang="fr-FR" sz="1000" baseline="-25000" dirty="0">
                <a:cs typeface="Arial" panose="020B0604020202020204" pitchFamily="34" charset="0"/>
              </a:rPr>
              <a:t>2</a:t>
            </a:r>
            <a:r>
              <a:rPr lang="fr-FR" sz="1000" dirty="0">
                <a:cs typeface="Arial" panose="020B0604020202020204" pitchFamily="34" charset="0"/>
              </a:rPr>
              <a:t> </a:t>
            </a:r>
            <a:r>
              <a:rPr lang="fr-FR" sz="1000" dirty="0" smtClean="0">
                <a:cs typeface="Arial" panose="020B0604020202020204" pitchFamily="34" charset="0"/>
              </a:rPr>
              <a:t/>
            </a:r>
            <a:br>
              <a:rPr lang="fr-FR" sz="1000" dirty="0" smtClean="0">
                <a:cs typeface="Arial" panose="020B0604020202020204" pitchFamily="34" charset="0"/>
              </a:rPr>
            </a:br>
            <a:r>
              <a:rPr lang="fr-FR" sz="1000" dirty="0" smtClean="0">
                <a:cs typeface="Arial" panose="020B0604020202020204" pitchFamily="34" charset="0"/>
              </a:rPr>
              <a:t>par an.</a:t>
            </a:r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804916" y="2543857"/>
            <a:ext cx="914400" cy="9144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2473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2527" y="332656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PROPARCO,</a:t>
            </a:r>
          </a:p>
          <a:p>
            <a:r>
              <a:rPr lang="fr-FR" sz="1600" b="1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INSTITUTION </a:t>
            </a:r>
            <a:r>
              <a:rPr lang="fr-FR" sz="1600" b="1" i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FINANCIÈRE AU </a:t>
            </a:r>
            <a:r>
              <a:rPr lang="fr-FR" sz="1600" b="1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DU SECTEUR </a:t>
            </a:r>
            <a:r>
              <a:rPr lang="fr-FR" sz="1600" b="1" i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PRIVÉ ET </a:t>
            </a:r>
            <a:r>
              <a:rPr lang="fr-FR" sz="1600" b="1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DÉVELOPPEMENT DURABLE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1947" y="141277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Filiale de l’Agence Française de Développement (AFD) dédiée </a:t>
            </a:r>
            <a:r>
              <a:rPr lang="fr-FR" sz="14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secteur </a:t>
            </a:r>
            <a:r>
              <a:rPr lang="fr-FR" sz="14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privé, PROPARCO intervient depuis près de 40 ans en </a:t>
            </a:r>
            <a:r>
              <a:rPr lang="fr-FR" sz="14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faveur du </a:t>
            </a:r>
            <a:r>
              <a:rPr lang="fr-FR" sz="14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durable</a:t>
            </a:r>
            <a:r>
              <a:rPr lang="fr-FR" sz="14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b="1" cap="small" dirty="0">
              <a:solidFill>
                <a:srgbClr val="256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2204864"/>
            <a:ext cx="29230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small" dirty="0" smtClean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  </a:t>
            </a:r>
            <a:r>
              <a:rPr lang="fr-FR" sz="2000" b="1" cap="small" dirty="0" smtClean="0">
                <a:solidFill>
                  <a:schemeClr val="accent1">
                    <a:lumMod val="75000"/>
                  </a:schemeClr>
                </a:solidFill>
              </a:rPr>
              <a:t>Plus de </a:t>
            </a:r>
            <a:r>
              <a:rPr lang="fr-FR" sz="2400" b="1" cap="small" dirty="0" smtClean="0">
                <a:solidFill>
                  <a:schemeClr val="accent1">
                    <a:lumMod val="75000"/>
                  </a:schemeClr>
                </a:solidFill>
              </a:rPr>
              <a:t>80 </a:t>
            </a:r>
            <a:r>
              <a:rPr lang="fr-FR" sz="2000" b="1" cap="small" dirty="0" smtClean="0">
                <a:solidFill>
                  <a:schemeClr val="accent1">
                    <a:lumMod val="75000"/>
                  </a:schemeClr>
                </a:solidFill>
              </a:rPr>
              <a:t>pays d’intervention</a:t>
            </a:r>
          </a:p>
          <a:p>
            <a:endParaRPr lang="fr-FR" sz="700" b="1" cap="smal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cap="small" dirty="0" smtClean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  438</a:t>
            </a:r>
            <a:r>
              <a:rPr lang="fr-FR" sz="24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cap="small" dirty="0" smtClean="0">
                <a:solidFill>
                  <a:schemeClr val="accent1">
                    <a:lumMod val="75000"/>
                  </a:schemeClr>
                </a:solidFill>
              </a:rPr>
              <a:t>clients</a:t>
            </a:r>
            <a:endParaRPr lang="fr-FR" sz="20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418" y="3586716"/>
            <a:ext cx="4124325" cy="25635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471" y="3379692"/>
            <a:ext cx="196021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b="1" cap="small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Notre Mission</a:t>
            </a:r>
            <a:endParaRPr lang="fr-FR" sz="2400" b="1" cap="smal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1386" y="3789040"/>
            <a:ext cx="3971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256475"/>
              </a:buClr>
              <a:buFont typeface="Wingdings" panose="05000000000000000000" pitchFamily="2" charset="2"/>
              <a:buChar char="l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Stimuler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croissance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et la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création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d’emplois</a:t>
            </a:r>
          </a:p>
          <a:p>
            <a:pPr lvl="0">
              <a:buClr>
                <a:srgbClr val="256475"/>
              </a:buClr>
            </a:pPr>
            <a:endParaRPr lang="fr-FR" sz="1400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Clr>
                <a:srgbClr val="256475"/>
              </a:buClr>
              <a:buFont typeface="Wingdings" panose="05000000000000000000" pitchFamily="2" charset="2"/>
              <a:buChar char="l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Développer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et approfondir les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marchés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financiers</a:t>
            </a:r>
          </a:p>
          <a:p>
            <a:pPr lvl="0">
              <a:buClr>
                <a:srgbClr val="256475"/>
              </a:buClr>
            </a:pPr>
            <a:endParaRPr lang="fr-FR" sz="14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Clr>
                <a:srgbClr val="256475"/>
              </a:buClr>
              <a:buFont typeface="Wingdings" panose="05000000000000000000" pitchFamily="2" charset="2"/>
              <a:buChar char="l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Promouvoir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des modèles économiques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responsables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et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durables</a:t>
            </a:r>
          </a:p>
          <a:p>
            <a:pPr marL="285750" lvl="0" indent="-285750">
              <a:buClr>
                <a:srgbClr val="256475"/>
              </a:buClr>
              <a:buFont typeface="Wingdings" panose="05000000000000000000" pitchFamily="2" charset="2"/>
              <a:buChar char="l"/>
            </a:pPr>
            <a:endParaRPr lang="fr-FR" sz="14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Clr>
                <a:srgbClr val="256475"/>
              </a:buClr>
              <a:buFont typeface="Wingdings" panose="05000000000000000000" pitchFamily="2" charset="2"/>
              <a:buChar char="l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Tout en promouvant les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intérêts français</a:t>
            </a:r>
            <a:endParaRPr lang="fr-FR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8278" y="2924943"/>
            <a:ext cx="3952875" cy="3225345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7874" y="3492144"/>
            <a:ext cx="347238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L’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Agence Française de Développement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AFD) est une institution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financière publique qui met en œuvre la politique définie par le gouvernement français, agit pour combattre la pauvreté et favoriser le développement durable.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8,3 Md€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d’engagements en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2015</a:t>
            </a:r>
          </a:p>
          <a:p>
            <a:endParaRPr lang="fr-FR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Clr>
                <a:srgbClr val="256475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réseau international de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72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agences et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représentations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06" y="2204864"/>
            <a:ext cx="1356931" cy="11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7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Garantir des prêts locaux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326878" y="3780968"/>
            <a:ext cx="4033929" cy="4190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e 4"/>
          <p:cNvGrpSpPr/>
          <p:nvPr/>
        </p:nvGrpSpPr>
        <p:grpSpPr>
          <a:xfrm>
            <a:off x="899592" y="1973508"/>
            <a:ext cx="3528392" cy="4033929"/>
            <a:chOff x="6554096" y="803168"/>
            <a:chExt cx="2087113" cy="4033929"/>
          </a:xfrm>
        </p:grpSpPr>
        <p:sp>
          <p:nvSpPr>
            <p:cNvPr id="7" name="Rectangle 6"/>
            <p:cNvSpPr/>
            <p:nvPr/>
          </p:nvSpPr>
          <p:spPr>
            <a:xfrm>
              <a:off x="6554096" y="803168"/>
              <a:ext cx="2087113" cy="40339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554096" y="803168"/>
              <a:ext cx="2087113" cy="403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369543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Objectif : aider les clients à mobiliser des ressources  en 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monnaie locale</a:t>
              </a:r>
              <a:b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Garantie d’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emprunt obligataire</a:t>
              </a: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Garantie d’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emprunt interbancaire</a:t>
              </a: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Garantie d’</a:t>
              </a:r>
              <a:r>
                <a:rPr lang="fr-FR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emprunt en monnaie locale</a:t>
              </a:r>
              <a:endParaRPr lang="fr-FR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80582" y="1420415"/>
            <a:ext cx="838019" cy="8380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pierung 55"/>
          <p:cNvGrpSpPr/>
          <p:nvPr/>
        </p:nvGrpSpPr>
        <p:grpSpPr>
          <a:xfrm>
            <a:off x="4719998" y="2632615"/>
            <a:ext cx="3831464" cy="2411048"/>
            <a:chOff x="445637" y="1491750"/>
            <a:chExt cx="3831464" cy="2411048"/>
          </a:xfrm>
        </p:grpSpPr>
        <p:pic>
          <p:nvPicPr>
            <p:cNvPr id="11" name="Bild 32" descr="PROJET_agroalimentair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637" y="1491750"/>
              <a:ext cx="3831464" cy="2411048"/>
            </a:xfrm>
            <a:prstGeom prst="rect">
              <a:avLst/>
            </a:prstGeom>
          </p:spPr>
        </p:pic>
        <p:sp>
          <p:nvSpPr>
            <p:cNvPr id="12" name="Oval 7"/>
            <p:cNvSpPr/>
            <p:nvPr/>
          </p:nvSpPr>
          <p:spPr>
            <a:xfrm>
              <a:off x="533399" y="1574801"/>
              <a:ext cx="900000" cy="900000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33"/>
            <p:cNvSpPr txBox="1"/>
            <p:nvPr/>
          </p:nvSpPr>
          <p:spPr>
            <a:xfrm>
              <a:off x="1573398" y="1883485"/>
              <a:ext cx="133066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800" kern="0" cap="all" spc="100" dirty="0" smtClean="0">
                  <a:solidFill>
                    <a:schemeClr val="bg1"/>
                  </a:solidFill>
                  <a:latin typeface="Arial"/>
                  <a:cs typeface="Arial"/>
                </a:rPr>
                <a:t>Agro-industrie</a:t>
              </a:r>
              <a:endParaRPr lang="de-DE" sz="800" kern="0" cap="all" spc="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extfeld 33"/>
          <p:cNvSpPr txBox="1"/>
          <p:nvPr/>
        </p:nvSpPr>
        <p:spPr bwMode="auto">
          <a:xfrm>
            <a:off x="5766987" y="3406228"/>
            <a:ext cx="2778005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TCHAD, </a:t>
            </a:r>
            <a:r>
              <a:rPr lang="fr-FR" sz="10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COMPAGNIE SUCRIERE DU TCHAD)</a:t>
            </a:r>
            <a:endParaRPr lang="en-GB" sz="1000" cap="al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5" name="Gerade Verbindung 34"/>
          <p:cNvCxnSpPr/>
          <p:nvPr/>
        </p:nvCxnSpPr>
        <p:spPr bwMode="auto">
          <a:xfrm rot="10800000">
            <a:off x="5766987" y="3614190"/>
            <a:ext cx="2598737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35"/>
          <p:cNvSpPr txBox="1">
            <a:spLocks noChangeArrowheads="1"/>
          </p:cNvSpPr>
          <p:nvPr/>
        </p:nvSpPr>
        <p:spPr bwMode="auto">
          <a:xfrm>
            <a:off x="4774800" y="3741190"/>
            <a:ext cx="3590925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dirty="0" smtClean="0">
                <a:solidFill>
                  <a:srgbClr val="404040"/>
                </a:solidFill>
                <a:cs typeface="Arial" charset="0"/>
              </a:rPr>
              <a:t>CST est </a:t>
            </a:r>
            <a:r>
              <a:rPr lang="fr-FR" sz="1000" dirty="0">
                <a:solidFill>
                  <a:srgbClr val="404040"/>
                </a:solidFill>
                <a:cs typeface="Arial" charset="0"/>
              </a:rPr>
              <a:t>la filiale sucrière </a:t>
            </a:r>
            <a:r>
              <a:rPr lang="fr-FR" sz="1000" dirty="0" smtClean="0">
                <a:solidFill>
                  <a:srgbClr val="404040"/>
                </a:solidFill>
                <a:cs typeface="Arial" charset="0"/>
              </a:rPr>
              <a:t>tchadienne du </a:t>
            </a:r>
            <a:r>
              <a:rPr lang="fr-FR" sz="1000" dirty="0">
                <a:solidFill>
                  <a:srgbClr val="404040"/>
                </a:solidFill>
                <a:cs typeface="Arial" charset="0"/>
              </a:rPr>
              <a:t>groupe </a:t>
            </a:r>
            <a:r>
              <a:rPr lang="fr-FR" sz="1000" dirty="0" smtClean="0">
                <a:solidFill>
                  <a:srgbClr val="404040"/>
                </a:solidFill>
                <a:cs typeface="Arial" charset="0"/>
              </a:rPr>
              <a:t>SOMDIAA. </a:t>
            </a:r>
          </a:p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dirty="0" smtClean="0">
                <a:solidFill>
                  <a:srgbClr val="404040"/>
                </a:solidFill>
                <a:cs typeface="Arial" charset="0"/>
              </a:rPr>
              <a:t>Garantie d’un prêt en CFA accordé par un groupe de banques menées par la Société Générale. Contrevaleur : 5 M€</a:t>
            </a:r>
            <a:endParaRPr lang="fr-FR" sz="1000" dirty="0">
              <a:solidFill>
                <a:srgbClr val="404040"/>
              </a:solidFill>
              <a:cs typeface="Arial" charset="0"/>
            </a:endParaRPr>
          </a:p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dirty="0" smtClean="0">
                <a:solidFill>
                  <a:srgbClr val="404040"/>
                </a:solidFill>
                <a:cs typeface="Arial" charset="0"/>
              </a:rPr>
              <a:t>Financement de la réhabilitation et de la modernisation de l’outil de production de la CST. </a:t>
            </a:r>
          </a:p>
          <a:p>
            <a:pPr marL="88900" indent="-88900" algn="just">
              <a:spcBef>
                <a:spcPts val="600"/>
              </a:spcBef>
              <a:buFont typeface="Lucida Grande"/>
              <a:buChar char="›"/>
            </a:pPr>
            <a:r>
              <a:rPr lang="fr-FR" sz="1000" dirty="0">
                <a:solidFill>
                  <a:srgbClr val="404040"/>
                </a:solidFill>
                <a:cs typeface="Arial" charset="0"/>
              </a:rPr>
              <a:t>Impacts sur l’emploi local et le développement </a:t>
            </a:r>
            <a:r>
              <a:rPr lang="fr-FR" sz="1000" dirty="0" smtClean="0">
                <a:solidFill>
                  <a:srgbClr val="404040"/>
                </a:solidFill>
                <a:cs typeface="Arial" charset="0"/>
              </a:rPr>
              <a:t>de la région de Banda/Sarh (sud du </a:t>
            </a:r>
            <a:r>
              <a:rPr lang="fr-FR" sz="1000" dirty="0" err="1" smtClean="0">
                <a:solidFill>
                  <a:srgbClr val="404040"/>
                </a:solidFill>
                <a:cs typeface="Arial" charset="0"/>
              </a:rPr>
              <a:t>Tcahd</a:t>
            </a:r>
            <a:r>
              <a:rPr lang="fr-FR" sz="1000" dirty="0" smtClean="0">
                <a:solidFill>
                  <a:srgbClr val="404040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43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213185"/>
            <a:ext cx="6841008" cy="839551"/>
          </a:xfrm>
        </p:spPr>
        <p:txBody>
          <a:bodyPr>
            <a:normAutofit/>
          </a:bodyPr>
          <a:lstStyle/>
          <a:p>
            <a:r>
              <a:rPr lang="fr-FR" dirty="0" smtClean="0"/>
              <a:t>Que peut faire PROPARCO pour appuyer les entreprises françaises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628800"/>
            <a:ext cx="7416824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Financer leurs implantations industrielles locales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Lafarge (Irak)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Bigot Fleurs (Kenya)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Financer leurs clients … privés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Schneider (onduleurs solaires)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des emprunts auprès de banques locales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aussi faciliter vos contacts auprès d’un </a:t>
            </a:r>
            <a:r>
              <a:rPr lang="fr-F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vaste réseau de partenaires locaux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investisseurs , banques et partenaires industriels développé grâce au réseau d’implantations locales de PROPARCO et de l’AFD</a:t>
            </a:r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5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776" y="1988840"/>
            <a:ext cx="45365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 milliard €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DE FINANCEMENTS EN 2015</a:t>
            </a: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Wingdings 3"/>
              <a:buChar char="}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4,5 milliards €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PORTEFEUILLE au 31/12/2015</a:t>
            </a:r>
          </a:p>
          <a:p>
            <a:endParaRPr lang="en-US" sz="1400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Wingdings 3"/>
              <a:buChar char="}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438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CLIENTS</a:t>
            </a:r>
          </a:p>
          <a:p>
            <a:endParaRPr lang="en-US" sz="8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    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 3"/>
              </a:rPr>
              <a:t>1/5</a:t>
            </a:r>
            <a:r>
              <a:rPr lang="fr-FR" sz="15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 3"/>
              </a:rPr>
              <a:t>ème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 3"/>
              </a:rPr>
              <a:t> </a:t>
            </a:r>
            <a:b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 3"/>
              </a:rPr>
            </a:br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 3"/>
              </a:rPr>
              <a:t>DE L’ACTIVITÉ DU GROUPE AFD DANS LES ETATS ETRANGERS 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Wingdings 3"/>
              <a:buChar char="}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200</a:t>
            </a: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COLLABORATEURS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DONT 30 DANS LE RESEAU</a:t>
            </a:r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411760" y="1988840"/>
            <a:ext cx="0" cy="453650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2527" y="332656"/>
            <a:ext cx="79928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PROPARCO en BREF en 2016 </a:t>
            </a:r>
          </a:p>
          <a:p>
            <a:endParaRPr lang="fr-FR" sz="1500" b="1" i="1" cap="sm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b="1" i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340768"/>
            <a:ext cx="37079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CHIFFRES CLES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2527" y="332656"/>
            <a:ext cx="79928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PROPARCO en BREF en 2016</a:t>
            </a:r>
          </a:p>
          <a:p>
            <a:endParaRPr lang="fr-FR" sz="1500" b="1" i="1" cap="sm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b="1" i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340768"/>
            <a:ext cx="37079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NOTRE RESEAU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2527" y="341948"/>
            <a:ext cx="79928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PROPARCO en BREF en 2016</a:t>
            </a:r>
          </a:p>
          <a:p>
            <a:endParaRPr lang="fr-FR" sz="1500" b="1" i="1" cap="sm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b="1" i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350060"/>
            <a:ext cx="37079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NOTRE RESEAU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9785"/>
            <a:ext cx="8532440" cy="46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30468" y="5473005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11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 régionaux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continents 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0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couverts 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3162" y="467380"/>
            <a:ext cx="7464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PROPARCO en </a:t>
            </a:r>
            <a:r>
              <a:rPr lang="fr-FR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BREF en 2016</a:t>
            </a:r>
          </a:p>
          <a:p>
            <a:endParaRPr lang="fr-FR" cap="small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61" y="1828848"/>
            <a:ext cx="85015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paysage des institutions </a:t>
            </a:r>
            <a:r>
              <a:rPr lang="fr-FR" sz="13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financières </a:t>
            </a:r>
            <a:r>
              <a:rPr lang="fr-FR" sz="13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3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développement, PROPARCO </a:t>
            </a:r>
            <a:r>
              <a:rPr lang="fr-FR" sz="13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bénéficie d’une gouvernance singulière. Aux </a:t>
            </a:r>
            <a:r>
              <a:rPr lang="fr-FR" sz="13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côtés de </a:t>
            </a:r>
            <a:r>
              <a:rPr lang="fr-FR" sz="13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l’AFD, son actionnaire majoritaire, elle réunit une </a:t>
            </a:r>
            <a:r>
              <a:rPr lang="fr-FR" sz="13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diversité d’acteurs</a:t>
            </a:r>
            <a:r>
              <a:rPr lang="fr-FR" sz="13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publics et privés, français et européens, mais </a:t>
            </a:r>
            <a:r>
              <a:rPr lang="fr-FR" sz="1300" b="1" cap="small" dirty="0" smtClean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aussi latino-américains </a:t>
            </a:r>
            <a:r>
              <a:rPr lang="fr-FR" sz="1300" b="1" cap="small" dirty="0">
                <a:solidFill>
                  <a:srgbClr val="25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africains.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044827412"/>
              </p:ext>
            </p:extLst>
          </p:nvPr>
        </p:nvGraphicFramePr>
        <p:xfrm>
          <a:off x="46421" y="2233428"/>
          <a:ext cx="8871528" cy="428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340768"/>
            <a:ext cx="37079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Un Actionnariat </a:t>
            </a:r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Mixte</a:t>
            </a:r>
            <a:endParaRPr lang="fr-FR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485719"/>
            <a:ext cx="7464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NOS SECTEURS D’ACTIVITÉ</a:t>
            </a:r>
          </a:p>
          <a:p>
            <a:r>
              <a:rPr lang="fr-FR" sz="1600" i="1" dirty="0">
                <a:solidFill>
                  <a:schemeClr val="bg1"/>
                </a:solidFill>
                <a:latin typeface="Arial Black" panose="020B0A04020102020204" pitchFamily="34" charset="0"/>
              </a:rPr>
              <a:t>UNE EXPERTISE SUR LES </a:t>
            </a:r>
            <a:r>
              <a:rPr lang="fr-FR" sz="16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SECTEURS CLÉS </a:t>
            </a:r>
            <a:r>
              <a:rPr lang="fr-FR" sz="1600" i="1" dirty="0">
                <a:solidFill>
                  <a:schemeClr val="bg1"/>
                </a:solidFill>
                <a:latin typeface="Arial Black" panose="020B0A04020102020204" pitchFamily="34" charset="0"/>
              </a:rPr>
              <a:t>DU DÉVELOPPEMENT</a:t>
            </a:r>
            <a:endParaRPr lang="fr-FR" sz="1600" i="1" cap="small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355" y="1654215"/>
            <a:ext cx="46226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i="1" cap="small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l’action </a:t>
            </a:r>
            <a:r>
              <a:rPr lang="fr-FR" sz="1300" i="1" cap="small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PROPARCO </a:t>
            </a:r>
            <a:r>
              <a:rPr lang="fr-FR" sz="1300" i="1" cap="small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concentre sur des secteurs clés pour la </a:t>
            </a:r>
            <a:r>
              <a:rPr lang="fr-FR" sz="1300" i="1" cap="small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croissance économique</a:t>
            </a:r>
            <a:r>
              <a:rPr lang="fr-FR" sz="1300" i="1" cap="small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endParaRPr lang="fr-FR" sz="1300" i="1" cap="small" dirty="0" smtClean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1300" i="1" cap="small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</a:t>
            </a:r>
            <a:r>
              <a:rPr lang="fr-FR" sz="1300" i="1" cap="small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création d’emplois et la fourniture de biens </a:t>
            </a:r>
            <a:endParaRPr lang="fr-FR" sz="1300" i="1" cap="small" dirty="0" smtClean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1300" i="1" cap="small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et services </a:t>
            </a:r>
            <a:r>
              <a:rPr lang="fr-FR" sz="1300" i="1" cap="small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essentiels pour les populations.</a:t>
            </a:r>
            <a:endParaRPr lang="fr-FR" sz="1300" cap="small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04069" y="2829002"/>
            <a:ext cx="4376563" cy="984731"/>
            <a:chOff x="404372" y="2829001"/>
            <a:chExt cx="4376563" cy="984731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404372" y="2829001"/>
              <a:ext cx="4176464" cy="984731"/>
            </a:xfrm>
            <a:prstGeom prst="rect">
              <a:avLst/>
            </a:prstGeom>
            <a:solidFill>
              <a:srgbClr val="006393">
                <a:alpha val="50196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3617" tIns="43617" rIns="43617" bIns="43617" anchor="ctr"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76479" y="3090536"/>
              <a:ext cx="41044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  <a:sym typeface="Wingdings 3"/>
                </a:rPr>
                <a:t>  </a:t>
              </a:r>
              <a:r>
                <a:rPr lang="en-US" sz="12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BANQUES ET </a:t>
              </a:r>
              <a:r>
                <a:rPr lang="en-US" sz="1200" dirty="0">
                  <a:solidFill>
                    <a:schemeClr val="tx2"/>
                  </a:solidFill>
                  <a:latin typeface="Arial Black" panose="020B0A04020102020204" pitchFamily="34" charset="0"/>
                </a:rPr>
                <a:t>MARCHÉS FINANCIERS</a:t>
              </a:r>
            </a:p>
            <a:p>
              <a:r>
                <a:rPr lang="fr-FR" sz="1200" i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renforcer les capacités locales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de financement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à long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terme</a:t>
              </a:r>
              <a:endParaRPr lang="en-US" sz="1200" i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" name="Organigramme : Fusion 17"/>
            <p:cNvSpPr/>
            <p:nvPr/>
          </p:nvSpPr>
          <p:spPr>
            <a:xfrm rot="16200000">
              <a:off x="381645" y="2975523"/>
              <a:ext cx="275480" cy="230026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06890" y="4033922"/>
            <a:ext cx="4176464" cy="984731"/>
            <a:chOff x="404372" y="4080971"/>
            <a:chExt cx="4176464" cy="984731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4372" y="4080971"/>
              <a:ext cx="4176464" cy="984731"/>
            </a:xfrm>
            <a:prstGeom prst="rect">
              <a:avLst/>
            </a:prstGeom>
            <a:solidFill>
              <a:srgbClr val="61A48D">
                <a:alpha val="50196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3617" tIns="43617" rIns="43617" bIns="43617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4900" y="4250172"/>
              <a:ext cx="32725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CLIMAT</a:t>
              </a:r>
              <a:endParaRPr lang="en-US" sz="12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  <a:p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consacrer 30 % de son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activité à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des projets ayant des </a:t>
              </a:r>
              <a:r>
                <a:rPr lang="fr-FR" sz="1200" i="1" dirty="0" err="1">
                  <a:solidFill>
                    <a:schemeClr val="tx2"/>
                  </a:solidFill>
                  <a:latin typeface="+mj-lt"/>
                </a:rPr>
                <a:t>co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-bénéfices sur le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climat</a:t>
              </a:r>
              <a:endParaRPr lang="en-US" sz="1200" i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9" name="Organigramme : Fusion 18"/>
            <p:cNvSpPr/>
            <p:nvPr/>
          </p:nvSpPr>
          <p:spPr>
            <a:xfrm rot="16200000">
              <a:off x="384467" y="4272899"/>
              <a:ext cx="275480" cy="230026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01398" y="5204833"/>
            <a:ext cx="4409267" cy="984731"/>
            <a:chOff x="401701" y="5204832"/>
            <a:chExt cx="4409267" cy="984731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04372" y="5204832"/>
              <a:ext cx="4176464" cy="984731"/>
            </a:xfrm>
            <a:prstGeom prst="rect">
              <a:avLst/>
            </a:prstGeom>
            <a:solidFill>
              <a:srgbClr val="007932">
                <a:alpha val="50196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3617" tIns="43617" rIns="43617" bIns="43617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9688" y="5281698"/>
              <a:ext cx="41212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INFRASTRUCTURES</a:t>
              </a:r>
              <a:endParaRPr lang="en-US" sz="12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  <a:p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participer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au financement de grands projets</a:t>
              </a:r>
            </a:p>
            <a:p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d’infrastructures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(énergie,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télécommunications,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transports, </a:t>
              </a:r>
              <a:endParaRPr lang="fr-FR" sz="1200" i="1" dirty="0" smtClean="0">
                <a:solidFill>
                  <a:schemeClr val="tx2"/>
                </a:solidFill>
                <a:latin typeface="+mj-lt"/>
              </a:endParaRPr>
            </a:p>
            <a:p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eau, assainissement)</a:t>
              </a:r>
              <a:endParaRPr lang="fr-FR" sz="1200" i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0" name="Organigramme : Fusion 19"/>
            <p:cNvSpPr/>
            <p:nvPr/>
          </p:nvSpPr>
          <p:spPr>
            <a:xfrm rot="16200000">
              <a:off x="378974" y="5351427"/>
              <a:ext cx="275480" cy="230026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33061" y="1654215"/>
            <a:ext cx="3518103" cy="984731"/>
            <a:chOff x="5559620" y="1654215"/>
            <a:chExt cx="3518103" cy="984731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559620" y="1654215"/>
              <a:ext cx="3271052" cy="984731"/>
            </a:xfrm>
            <a:prstGeom prst="rect">
              <a:avLst/>
            </a:prstGeom>
            <a:solidFill>
              <a:srgbClr val="61A48D">
                <a:alpha val="50196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3617" tIns="43617" rIns="43617" bIns="43617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0152" y="1778889"/>
              <a:ext cx="31375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INDUSTRIES</a:t>
              </a:r>
              <a:endParaRPr lang="en-US" sz="12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  <a:p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soutenir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le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développement d’industries </a:t>
              </a:r>
            </a:p>
            <a:p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avec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un effet significatif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et durable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sur la croissance des pays du Sud</a:t>
              </a:r>
              <a:r>
                <a:rPr lang="en-US" sz="1200" i="1" dirty="0" smtClean="0">
                  <a:solidFill>
                    <a:schemeClr val="tx2"/>
                  </a:solidFill>
                  <a:latin typeface="+mj-lt"/>
                </a:rPr>
                <a:t>.</a:t>
              </a:r>
              <a:endParaRPr lang="fr-FR" sz="1200" i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5" name="Organigramme : Fusion 24"/>
            <p:cNvSpPr/>
            <p:nvPr/>
          </p:nvSpPr>
          <p:spPr>
            <a:xfrm rot="16200000">
              <a:off x="5547725" y="1846142"/>
              <a:ext cx="275480" cy="230026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333061" y="2829001"/>
            <a:ext cx="3487269" cy="984731"/>
            <a:chOff x="5559620" y="2829001"/>
            <a:chExt cx="3487269" cy="984731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5559620" y="2829001"/>
              <a:ext cx="3271052" cy="984731"/>
            </a:xfrm>
            <a:prstGeom prst="rect">
              <a:avLst/>
            </a:prstGeom>
            <a:solidFill>
              <a:srgbClr val="006393">
                <a:alpha val="50196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3617" tIns="43617" rIns="43617" bIns="43617" anchor="ctr"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30731" y="2998200"/>
              <a:ext cx="31161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Arial Black" panose="020B0A04020102020204" pitchFamily="34" charset="0"/>
                </a:rPr>
                <a:t>SANTÉ </a:t>
              </a:r>
              <a:r>
                <a:rPr lang="en-US" sz="12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ET ÉDUCATION</a:t>
              </a:r>
            </a:p>
            <a:p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favoriser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le renforcement de</a:t>
              </a:r>
            </a:p>
            <a:p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l’offre privée d’éducation et de santé.</a:t>
              </a:r>
              <a:endParaRPr lang="en-US" sz="1200" i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" name="Organigramme : Fusion 25"/>
            <p:cNvSpPr/>
            <p:nvPr/>
          </p:nvSpPr>
          <p:spPr>
            <a:xfrm rot="16200000">
              <a:off x="5536893" y="3015513"/>
              <a:ext cx="275480" cy="230026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353553" y="4005177"/>
            <a:ext cx="3466777" cy="984731"/>
            <a:chOff x="5580112" y="4005177"/>
            <a:chExt cx="3466777" cy="984731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580112" y="4005177"/>
              <a:ext cx="3271052" cy="984731"/>
            </a:xfrm>
            <a:prstGeom prst="rect">
              <a:avLst/>
            </a:prstGeom>
            <a:solidFill>
              <a:srgbClr val="007932">
                <a:alpha val="50196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3617" tIns="43617" rIns="43617" bIns="43617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30731" y="4082043"/>
              <a:ext cx="31161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AGRICULTURE ET AGRO-INDUSTRIES</a:t>
              </a:r>
            </a:p>
            <a:p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appuyer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l’investissement privé dans</a:t>
              </a:r>
            </a:p>
            <a:p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les filières agricoles et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agro-industrielles</a:t>
              </a:r>
              <a:endParaRPr lang="en-US" sz="1200" i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7" name="Organigramme : Fusion 26"/>
            <p:cNvSpPr/>
            <p:nvPr/>
          </p:nvSpPr>
          <p:spPr>
            <a:xfrm rot="16200000">
              <a:off x="5557385" y="4182394"/>
              <a:ext cx="275480" cy="230026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353553" y="5204832"/>
            <a:ext cx="3489110" cy="984731"/>
            <a:chOff x="5580112" y="5204832"/>
            <a:chExt cx="3489110" cy="984731"/>
          </a:xfrm>
        </p:grpSpPr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5580112" y="5204832"/>
              <a:ext cx="3271052" cy="984731"/>
            </a:xfrm>
            <a:prstGeom prst="rect">
              <a:avLst/>
            </a:prstGeom>
            <a:solidFill>
              <a:srgbClr val="006393">
                <a:alpha val="50196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43617" tIns="43617" rIns="43617" bIns="43617" anchor="ctr"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30731" y="5374030"/>
              <a:ext cx="31384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MICROFINANCE</a:t>
              </a:r>
              <a:endParaRPr lang="en-US" sz="12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  <a:p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soutenir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les IMF conciliant performance </a:t>
              </a:r>
              <a:r>
                <a:rPr lang="fr-FR" sz="1200" i="1" dirty="0" smtClean="0">
                  <a:solidFill>
                    <a:schemeClr val="tx2"/>
                  </a:solidFill>
                  <a:latin typeface="+mj-lt"/>
                </a:rPr>
                <a:t>financière et </a:t>
              </a:r>
              <a:r>
                <a:rPr lang="fr-FR" sz="1200" i="1" dirty="0">
                  <a:solidFill>
                    <a:schemeClr val="tx2"/>
                  </a:solidFill>
                  <a:latin typeface="+mj-lt"/>
                </a:rPr>
                <a:t>sociale</a:t>
              </a:r>
              <a:r>
                <a:rPr lang="en-US" sz="1200" i="1" dirty="0" smtClean="0">
                  <a:solidFill>
                    <a:schemeClr val="tx2"/>
                  </a:solidFill>
                  <a:latin typeface="+mj-lt"/>
                </a:rPr>
                <a:t>.</a:t>
              </a:r>
              <a:endParaRPr lang="en-US" sz="1200" i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8" name="Organigramme : Fusion 27"/>
            <p:cNvSpPr/>
            <p:nvPr/>
          </p:nvSpPr>
          <p:spPr>
            <a:xfrm rot="16200000">
              <a:off x="5557385" y="5396757"/>
              <a:ext cx="275480" cy="230026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54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435" y="2113907"/>
            <a:ext cx="1584176" cy="16673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30% 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projets 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participant</a:t>
            </a:r>
          </a:p>
          <a:p>
            <a:pPr algn="ctr"/>
            <a:r>
              <a:rPr lang="fr-FR" sz="1300" dirty="0">
                <a:solidFill>
                  <a:schemeClr val="accent1">
                    <a:lumMod val="75000"/>
                  </a:schemeClr>
                </a:solidFill>
              </a:rPr>
              <a:t>à la lutte contre le changement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climatique</a:t>
            </a:r>
            <a:endParaRPr lang="fr-FR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291" y="2113907"/>
            <a:ext cx="1584000" cy="16673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3,7 Md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€</a:t>
            </a:r>
          </a:p>
          <a:p>
            <a:pPr algn="ctr"/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investis pour soutenir le développement de l’Afrique</a:t>
            </a:r>
            <a:endParaRPr lang="fr-FR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0000" y="2118212"/>
            <a:ext cx="1584000" cy="1666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25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% </a:t>
            </a:r>
          </a:p>
          <a:p>
            <a:pPr algn="ctr"/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 notre activité dédiée aux pays les moins avancées et en sortie de crise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2863" y="2129068"/>
            <a:ext cx="1584000" cy="16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14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%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à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30%</a:t>
            </a:r>
          </a:p>
          <a:p>
            <a:pPr algn="ctr"/>
            <a:r>
              <a:rPr lang="fr-FR" sz="1250" dirty="0" smtClean="0">
                <a:solidFill>
                  <a:schemeClr val="accent1">
                    <a:lumMod val="75000"/>
                  </a:schemeClr>
                </a:solidFill>
              </a:rPr>
              <a:t>augmenter la part des </a:t>
            </a:r>
            <a:r>
              <a:rPr lang="fr-FR" sz="1250" dirty="0">
                <a:solidFill>
                  <a:schemeClr val="accent1">
                    <a:lumMod val="75000"/>
                  </a:schemeClr>
                </a:solidFill>
              </a:rPr>
              <a:t>opérations en fonds propres, quasi </a:t>
            </a:r>
            <a:r>
              <a:rPr lang="fr-FR" sz="1250" dirty="0" smtClean="0">
                <a:solidFill>
                  <a:schemeClr val="accent1">
                    <a:lumMod val="75000"/>
                  </a:schemeClr>
                </a:solidFill>
              </a:rPr>
              <a:t>fonds propres </a:t>
            </a:r>
            <a:r>
              <a:rPr lang="fr-FR" sz="1250" dirty="0">
                <a:solidFill>
                  <a:schemeClr val="accent1">
                    <a:lumMod val="75000"/>
                  </a:schemeClr>
                </a:solidFill>
              </a:rPr>
              <a:t>et prêts subordonnés</a:t>
            </a:r>
            <a:endParaRPr lang="fr-FR" sz="12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0100" y="2132856"/>
            <a:ext cx="1584000" cy="1666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% </a:t>
            </a:r>
          </a:p>
          <a:p>
            <a:pPr algn="ctr"/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notre</a:t>
            </a:r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portefeuille</a:t>
            </a:r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dédié</a:t>
            </a:r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</a:rPr>
              <a:t> à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l’éducation</a:t>
            </a:r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</a:rPr>
              <a:t> et à la santé</a:t>
            </a:r>
            <a:endParaRPr lang="fr-FR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435" y="4167193"/>
            <a:ext cx="1584176" cy="1667352"/>
          </a:xfrm>
          <a:prstGeom prst="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</a:t>
            </a:r>
            <a:r>
              <a:rPr lang="fr-FR" sz="12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Aider </a:t>
            </a:r>
            <a:r>
              <a:rPr lang="fr-FR" sz="125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nos clients </a:t>
            </a:r>
            <a:r>
              <a:rPr lang="fr-FR" sz="12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à améliorer</a:t>
            </a:r>
            <a:endParaRPr lang="fr-FR" sz="125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fr-FR" sz="125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leurs </a:t>
            </a:r>
            <a:r>
              <a:rPr lang="fr-FR" sz="132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performances </a:t>
            </a:r>
            <a:r>
              <a:rPr lang="fr-FR" sz="132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E&amp;S</a:t>
            </a:r>
            <a:endParaRPr lang="fr-FR" sz="132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25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et </a:t>
            </a:r>
            <a:r>
              <a:rPr lang="fr-FR" sz="12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leur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gouvernance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2716" y="4171628"/>
            <a:ext cx="1584000" cy="16673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Développer notre intervention dans le secteur de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l’économie sociale</a:t>
            </a:r>
            <a:endParaRPr lang="fr-FR" sz="13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4547" y="4183822"/>
            <a:ext cx="1584000" cy="1666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10%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3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 nos fonds propres investis chaque année dans des entreprises “naissantes”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2863" y="4183822"/>
            <a:ext cx="1584000" cy="1666800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Mesurer les résultats et impacts 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</a:rPr>
              <a:t>des projets financés afin d’évaluer leur contribution au développement</a:t>
            </a:r>
            <a:endParaRPr lang="fr-FR" sz="13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61996" y="4183822"/>
            <a:ext cx="1584000" cy="1666800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Calibri (Corps)"/>
            </a:endParaRP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alibri (Corps)"/>
              </a:rPr>
              <a:t>Renforcer nos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partenariats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alibri (Corps)"/>
              </a:rPr>
              <a:t> avec les autres Institutions Financières et acteurs du développement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alibri (Corps)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995291" y="1939932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2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46435" y="1899341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1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780000" y="1914682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3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592863" y="1936931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4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350683" y="1938602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5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46435" y="3970118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6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982716" y="3986747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7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787122" y="3999539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8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592863" y="4011181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9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361996" y="3970118"/>
            <a:ext cx="398398" cy="3941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>
              <a:latin typeface="Arial Black" panose="020B0A040201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330768" y="4006604"/>
            <a:ext cx="56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2730" y="1352156"/>
            <a:ext cx="5445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i="1" cap="small" dirty="0">
                <a:solidFill>
                  <a:schemeClr val="tx2"/>
                </a:solidFill>
                <a:latin typeface="Arial Black" panose="020B0A04020102020204" pitchFamily="34" charset="0"/>
              </a:rPr>
              <a:t>NOTRE STRATÉGIE D’ACTIONS EN 10 POINTS </a:t>
            </a:r>
            <a:r>
              <a:rPr lang="fr-FR" sz="1600" i="1" cap="small" dirty="0">
                <a:solidFill>
                  <a:prstClr val="white"/>
                </a:solidFill>
                <a:latin typeface="Arial Black" panose="020B0A04020102020204" pitchFamily="34" charset="0"/>
              </a:rPr>
              <a:t>(2014-2019)</a:t>
            </a:r>
            <a:endParaRPr lang="fr-FR" sz="1200" i="1" cap="small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58330" y="260648"/>
            <a:ext cx="835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stratégie au service d’un secteur privé dynamique et responsable dans les pays en développement  </a:t>
            </a:r>
            <a:endParaRPr lang="fr-FR" cap="small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162" y="467380"/>
            <a:ext cx="746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NOS RESULTATS EN 2015 </a:t>
            </a:r>
          </a:p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Projets Signés en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92059" y="2708920"/>
            <a:ext cx="25740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 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922 M €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Signés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en 2015</a:t>
            </a: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P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our 59 projets</a:t>
            </a:r>
          </a:p>
          <a:p>
            <a:pPr marL="457200" indent="-457200">
              <a:buFont typeface="Wingdings 3"/>
              <a:buChar char="}"/>
            </a:pPr>
            <a:endParaRPr lang="fr-FR" sz="2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  <a:sym typeface="Wingdings 3"/>
            </a:endParaRPr>
          </a:p>
          <a:p>
            <a:pPr marL="457200" indent="-457200">
              <a:buFont typeface="Wingdings 3"/>
              <a:buChar char="}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fr-FR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162247" y="2636912"/>
            <a:ext cx="0" cy="165618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8" y="1628800"/>
            <a:ext cx="5004000" cy="469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162" y="467380"/>
            <a:ext cx="746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NOS RESULTATS en 2015 </a:t>
            </a:r>
          </a:p>
          <a:p>
            <a:r>
              <a:rPr lang="fr-FR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Encours au 31/12/2015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92059" y="2708920"/>
            <a:ext cx="25740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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4 485 M €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’encours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fin 2015</a:t>
            </a: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 3"/>
              </a:rPr>
              <a:t>+ 12% </a:t>
            </a:r>
          </a:p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 3"/>
              </a:rPr>
              <a:t>par rapport à 2014</a:t>
            </a:r>
          </a:p>
          <a:p>
            <a:pPr marL="457200" indent="-457200">
              <a:buFont typeface="Wingdings 3"/>
              <a:buChar char="}"/>
            </a:pPr>
            <a:endParaRPr lang="fr-FR" sz="2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  <a:sym typeface="Wingdings 3"/>
            </a:endParaRPr>
          </a:p>
          <a:p>
            <a:pPr marL="457200" indent="-457200">
              <a:buFont typeface="Wingdings 3"/>
              <a:buChar char="}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fr-FR" sz="1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162247" y="2636912"/>
            <a:ext cx="0" cy="165618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2"/>
          <a:stretch/>
        </p:blipFill>
        <p:spPr bwMode="auto">
          <a:xfrm>
            <a:off x="5770" y="1340768"/>
            <a:ext cx="5343525" cy="497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6311570"/>
            <a:ext cx="5544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*Développement du secteur bancaire, financement des </a:t>
            </a:r>
            <a:r>
              <a:rPr lang="fr-F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entreprises, lignes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crédit dédiées aux énergies renouvelables ou à l'agro-industrie.</a:t>
            </a:r>
          </a:p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**Renouvelables et conventionnelles</a:t>
            </a:r>
          </a:p>
        </p:txBody>
      </p:sp>
    </p:spTree>
    <p:extLst>
      <p:ext uri="{BB962C8B-B14F-4D97-AF65-F5344CB8AC3E}">
        <p14:creationId xmlns:p14="http://schemas.microsoft.com/office/powerpoint/2010/main" val="2139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1708</Words>
  <Application>Microsoft Office PowerPoint</Application>
  <PresentationFormat>Affichage à l'écran (4:3)</PresentationFormat>
  <Paragraphs>293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GREGOIRE SAINT PIERR Maelle</dc:creator>
  <cp:lastModifiedBy>VIDAL,Delphine</cp:lastModifiedBy>
  <cp:revision>133</cp:revision>
  <dcterms:created xsi:type="dcterms:W3CDTF">2015-10-28T08:13:19Z</dcterms:created>
  <dcterms:modified xsi:type="dcterms:W3CDTF">2016-06-07T12:24:28Z</dcterms:modified>
</cp:coreProperties>
</file>